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"/>
  </p:notesMasterIdLst>
  <p:sldIdLst>
    <p:sldId id="4418" r:id="rId2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C47CCA-BC4E-4BDC-ADF9-002C092C868C}" v="7" dt="2025-10-06T15:53:08.627"/>
    <p1510:client id="{9C63F727-3AEE-DF11-0DEA-F92D250DCCA8}" v="5" dt="2025-10-06T15:58:34.0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 Moody" userId="S::mary.moody@centralba.org.uk::8e25e1cb-73dd-4e0e-9808-d7fe10065382" providerId="AD" clId="Web-{9C63F727-3AEE-DF11-0DEA-F92D250DCCA8}"/>
    <pc:docChg chg="modSld">
      <pc:chgData name="Mary Moody" userId="S::mary.moody@centralba.org.uk::8e25e1cb-73dd-4e0e-9808-d7fe10065382" providerId="AD" clId="Web-{9C63F727-3AEE-DF11-0DEA-F92D250DCCA8}" dt="2025-10-06T15:58:34.095" v="2"/>
      <pc:docMkLst>
        <pc:docMk/>
      </pc:docMkLst>
      <pc:sldChg chg="modSp">
        <pc:chgData name="Mary Moody" userId="S::mary.moody@centralba.org.uk::8e25e1cb-73dd-4e0e-9808-d7fe10065382" providerId="AD" clId="Web-{9C63F727-3AEE-DF11-0DEA-F92D250DCCA8}" dt="2025-10-06T15:58:34.095" v="2"/>
        <pc:sldMkLst>
          <pc:docMk/>
          <pc:sldMk cId="1198601156" sldId="4418"/>
        </pc:sldMkLst>
        <pc:spChg chg="mod">
          <ac:chgData name="Mary Moody" userId="S::mary.moody@centralba.org.uk::8e25e1cb-73dd-4e0e-9808-d7fe10065382" providerId="AD" clId="Web-{9C63F727-3AEE-DF11-0DEA-F92D250DCCA8}" dt="2025-10-06T15:57:22.669" v="1" actId="20577"/>
          <ac:spMkLst>
            <pc:docMk/>
            <pc:sldMk cId="1198601156" sldId="4418"/>
            <ac:spMk id="35" creationId="{03FEF718-6A36-0641-A645-B61EF0D2EEFC}"/>
          </ac:spMkLst>
        </pc:spChg>
        <pc:picChg chg="mod">
          <ac:chgData name="Mary Moody" userId="S::mary.moody@centralba.org.uk::8e25e1cb-73dd-4e0e-9808-d7fe10065382" providerId="AD" clId="Web-{9C63F727-3AEE-DF11-0DEA-F92D250DCCA8}" dt="2025-10-06T15:58:34.095" v="2"/>
          <ac:picMkLst>
            <pc:docMk/>
            <pc:sldMk cId="1198601156" sldId="4418"/>
            <ac:picMk id="26" creationId="{C2FE8165-0430-A68E-A1AA-240FF9903F0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502835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76F08F1A-242B-4527-9E60-C7BA3D48A1E7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823034"/>
            <a:ext cx="5511800" cy="3946118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2597" y="9519055"/>
            <a:ext cx="2985558" cy="502834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428BEC59-F739-4B48-8C52-FFF5EF6E8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624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BEC59-F739-4B48-8C52-FFF5EF6E8C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5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61302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4592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44732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4327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4272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83501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38406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31830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4545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16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46728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89256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2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61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663BC2CF-7523-0848-3C0D-21C5D37E5BC8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Oval 101">
            <a:extLst>
              <a:ext uri="{FF2B5EF4-FFF2-40B4-BE49-F238E27FC236}">
                <a16:creationId xmlns:a16="http://schemas.microsoft.com/office/drawing/2014/main" id="{C8DAD9C2-A17D-2A4E-AC1C-4D121488299C}"/>
              </a:ext>
            </a:extLst>
          </p:cNvPr>
          <p:cNvSpPr/>
          <p:nvPr/>
        </p:nvSpPr>
        <p:spPr>
          <a:xfrm>
            <a:off x="5144424" y="5227194"/>
            <a:ext cx="1882345" cy="106346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EA9B691-889C-D648-ADC9-192EA7AB4104}"/>
              </a:ext>
            </a:extLst>
          </p:cNvPr>
          <p:cNvSpPr/>
          <p:nvPr/>
        </p:nvSpPr>
        <p:spPr>
          <a:xfrm>
            <a:off x="5144424" y="3626994"/>
            <a:ext cx="1882345" cy="106346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17"/>
            <a:endParaRPr lang="en-US">
              <a:solidFill>
                <a:srgbClr val="FFFFFF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5E91E0A-36AD-DF4C-8AFF-0AFE511C2571}"/>
              </a:ext>
            </a:extLst>
          </p:cNvPr>
          <p:cNvCxnSpPr>
            <a:cxnSpLocks/>
          </p:cNvCxnSpPr>
          <p:nvPr/>
        </p:nvCxnSpPr>
        <p:spPr>
          <a:xfrm>
            <a:off x="7026768" y="4146855"/>
            <a:ext cx="1475778" cy="0"/>
          </a:xfrm>
          <a:prstGeom prst="straightConnector1">
            <a:avLst/>
          </a:prstGeom>
          <a:ln w="38100">
            <a:solidFill>
              <a:schemeClr val="bg1">
                <a:lumMod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F078AF6-5A76-5147-9B56-B38D67573046}"/>
              </a:ext>
            </a:extLst>
          </p:cNvPr>
          <p:cNvGrpSpPr/>
          <p:nvPr/>
        </p:nvGrpSpPr>
        <p:grpSpPr>
          <a:xfrm>
            <a:off x="8706780" y="3152208"/>
            <a:ext cx="2919164" cy="1363805"/>
            <a:chOff x="16453270" y="4115581"/>
            <a:chExt cx="5689278" cy="1886058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1B99BAF-891F-7845-8983-B5D23BC1AD6E}"/>
                </a:ext>
              </a:extLst>
            </p:cNvPr>
            <p:cNvSpPr/>
            <p:nvPr/>
          </p:nvSpPr>
          <p:spPr>
            <a:xfrm>
              <a:off x="16453270" y="4115581"/>
              <a:ext cx="5689278" cy="188605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/>
              <a:endParaRPr lang="en-US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EC98A27-EAF9-A344-BFE8-81E6E877B30E}"/>
                </a:ext>
              </a:extLst>
            </p:cNvPr>
            <p:cNvSpPr txBox="1"/>
            <p:nvPr/>
          </p:nvSpPr>
          <p:spPr>
            <a:xfrm flipH="1">
              <a:off x="16723489" y="4299206"/>
              <a:ext cx="5146276" cy="13298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defTabSz="914217">
                <a:defRPr/>
              </a:pPr>
              <a:r>
                <a:rPr lang="en-US" sz="1400" b="1">
                  <a:solidFill>
                    <a:srgbClr val="FFFFFF"/>
                  </a:solidFill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Mar/Apr 2026 </a:t>
              </a:r>
            </a:p>
            <a:p>
              <a:pPr lvl="0" defTabSz="914217">
                <a:defRPr/>
              </a:pPr>
              <a:r>
                <a:rPr lang="en-US" sz="1400">
                  <a:solidFill>
                    <a:srgbClr val="FFFFFF"/>
                  </a:solidFill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If the application is incomplete, or we have queries, we’ll contact you</a:t>
              </a:r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FD26B976-68E3-4943-B76D-641DDAAF33E0}"/>
              </a:ext>
            </a:extLst>
          </p:cNvPr>
          <p:cNvSpPr/>
          <p:nvPr/>
        </p:nvSpPr>
        <p:spPr>
          <a:xfrm flipH="1">
            <a:off x="5144417" y="3819425"/>
            <a:ext cx="18823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217"/>
            <a:r>
              <a:rPr lang="en-US" sz="1600" b="1">
                <a:solidFill>
                  <a:srgbClr val="FFFFFF"/>
                </a:solidFill>
                <a:latin typeface="Century Gothic" panose="020B0502020202020204" pitchFamily="34" charset="0"/>
                <a:ea typeface="Roboto Medium" panose="02000000000000000000" pitchFamily="2" charset="0"/>
                <a:cs typeface="Montserrat" charset="0"/>
              </a:rPr>
              <a:t>30 Mar 2026</a:t>
            </a:r>
          </a:p>
          <a:p>
            <a:pPr algn="ctr" defTabSz="914217"/>
            <a:r>
              <a:rPr lang="en-US" sz="1400">
                <a:solidFill>
                  <a:srgbClr val="FFFFFF"/>
                </a:solidFill>
                <a:latin typeface="Century Gothic" panose="020B0502020202020204" pitchFamily="34" charset="0"/>
                <a:ea typeface="Roboto Medium" panose="02000000000000000000" pitchFamily="2" charset="0"/>
                <a:cs typeface="Montserrat" charset="0"/>
              </a:rPr>
              <a:t>Submit signed G1 &amp; supporting docs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899CE4F-28FD-9747-99D2-3F41EC081C9A}"/>
              </a:ext>
            </a:extLst>
          </p:cNvPr>
          <p:cNvSpPr/>
          <p:nvPr/>
        </p:nvSpPr>
        <p:spPr>
          <a:xfrm flipH="1">
            <a:off x="5144424" y="5382916"/>
            <a:ext cx="188234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217"/>
            <a:r>
              <a:rPr lang="en-US" sz="1600" b="1">
                <a:solidFill>
                  <a:srgbClr val="FFFFFF"/>
                </a:solidFill>
                <a:latin typeface="Century Gothic" panose="020B0502020202020204" pitchFamily="34" charset="0"/>
                <a:ea typeface="Roboto Medium" panose="02000000000000000000" pitchFamily="2" charset="0"/>
                <a:cs typeface="Montserrat" charset="0"/>
              </a:rPr>
              <a:t>30 Apr 2026</a:t>
            </a:r>
          </a:p>
          <a:p>
            <a:pPr algn="ctr" defTabSz="914217"/>
            <a:r>
              <a:rPr lang="en-US" sz="1400">
                <a:solidFill>
                  <a:srgbClr val="FFFFFF"/>
                </a:solidFill>
                <a:latin typeface="Century Gothic" panose="020B0502020202020204" pitchFamily="34" charset="0"/>
                <a:ea typeface="Roboto Medium" panose="02000000000000000000" pitchFamily="2" charset="0"/>
                <a:cs typeface="Montserrat" charset="0"/>
              </a:rPr>
              <a:t>Submit Mission Action Plan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6F68129-493E-F04B-BDC1-F298894C7663}"/>
              </a:ext>
            </a:extLst>
          </p:cNvPr>
          <p:cNvGrpSpPr/>
          <p:nvPr/>
        </p:nvGrpSpPr>
        <p:grpSpPr>
          <a:xfrm>
            <a:off x="8706779" y="5077509"/>
            <a:ext cx="2919164" cy="1156785"/>
            <a:chOff x="16453270" y="4115581"/>
            <a:chExt cx="5689278" cy="1886058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9B564B61-4E1A-A444-A408-AD63C752A5FB}"/>
                </a:ext>
              </a:extLst>
            </p:cNvPr>
            <p:cNvSpPr/>
            <p:nvPr/>
          </p:nvSpPr>
          <p:spPr>
            <a:xfrm>
              <a:off x="16453270" y="4115581"/>
              <a:ext cx="5689278" cy="188605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/>
              <a:endParaRPr lang="en-US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DA30B8B4-E0BA-1F4F-8D14-657C8EECB730}"/>
                </a:ext>
              </a:extLst>
            </p:cNvPr>
            <p:cNvSpPr txBox="1"/>
            <p:nvPr/>
          </p:nvSpPr>
          <p:spPr>
            <a:xfrm flipH="1">
              <a:off x="16723491" y="4359634"/>
              <a:ext cx="5151339" cy="15556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defTabSz="914217">
                <a:defRPr/>
              </a:pPr>
              <a:r>
                <a:rPr lang="en-US" sz="1400" b="1">
                  <a:solidFill>
                    <a:srgbClr val="FFFFFF"/>
                  </a:solidFill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Mar/Apr 2026 </a:t>
              </a:r>
            </a:p>
            <a:p>
              <a:pPr lvl="0" defTabSz="914217">
                <a:defRPr/>
              </a:pPr>
              <a:r>
                <a:rPr lang="en-US" sz="1400">
                  <a:solidFill>
                    <a:srgbClr val="FFFFFF"/>
                  </a:solidFill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Complete and agree Mission Action Plan (with support of Mission Enabler)</a:t>
              </a:r>
            </a:p>
          </p:txBody>
        </p:sp>
      </p:grp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F61B0BF4-9C1E-5F44-AAFB-E85CF7FB2B70}"/>
              </a:ext>
            </a:extLst>
          </p:cNvPr>
          <p:cNvCxnSpPr>
            <a:cxnSpLocks/>
          </p:cNvCxnSpPr>
          <p:nvPr/>
        </p:nvCxnSpPr>
        <p:spPr>
          <a:xfrm rot="10800000">
            <a:off x="3668646" y="5763004"/>
            <a:ext cx="1475778" cy="0"/>
          </a:xfrm>
          <a:prstGeom prst="straightConnector1">
            <a:avLst/>
          </a:prstGeom>
          <a:ln w="38100">
            <a:solidFill>
              <a:schemeClr val="bg1">
                <a:lumMod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oup 63">
            <a:extLst>
              <a:ext uri="{FF2B5EF4-FFF2-40B4-BE49-F238E27FC236}">
                <a16:creationId xmlns:a16="http://schemas.microsoft.com/office/drawing/2014/main" id="{B723AF17-F93F-834F-A414-E7CBA57E1174}"/>
              </a:ext>
            </a:extLst>
          </p:cNvPr>
          <p:cNvGrpSpPr/>
          <p:nvPr/>
        </p:nvGrpSpPr>
        <p:grpSpPr>
          <a:xfrm>
            <a:off x="640583" y="5227194"/>
            <a:ext cx="2844639" cy="981044"/>
            <a:chOff x="16453270" y="4115581"/>
            <a:chExt cx="5689278" cy="1886058"/>
          </a:xfrm>
        </p:grpSpPr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688FFF64-0B6D-F540-AD26-4C4E01B44A7F}"/>
                </a:ext>
              </a:extLst>
            </p:cNvPr>
            <p:cNvSpPr/>
            <p:nvPr/>
          </p:nvSpPr>
          <p:spPr>
            <a:xfrm>
              <a:off x="16453270" y="4115581"/>
              <a:ext cx="5689278" cy="188605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/>
              <a:endParaRPr lang="en-US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D93DE2D5-1430-254D-83EC-4DB759860E6F}"/>
                </a:ext>
              </a:extLst>
            </p:cNvPr>
            <p:cNvSpPr txBox="1"/>
            <p:nvPr/>
          </p:nvSpPr>
          <p:spPr>
            <a:xfrm flipH="1">
              <a:off x="16720986" y="4364276"/>
              <a:ext cx="5249336" cy="1232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21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Early July 2026 </a:t>
              </a:r>
            </a:p>
            <a:p>
              <a:pPr marL="0" marR="0" lvl="0" indent="0" algn="l" defTabSz="91421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We will write to you with the grants committee’s decision</a:t>
              </a:r>
            </a:p>
          </p:txBody>
        </p:sp>
      </p:grpSp>
      <p:cxnSp>
        <p:nvCxnSpPr>
          <p:cNvPr id="90" name="Straight Arrow Connector 89">
            <a:extLst>
              <a:ext uri="{FF2B5EF4-FFF2-40B4-BE49-F238E27FC236}">
                <a16:creationId xmlns:a16="http://schemas.microsoft.com/office/drawing/2014/main" id="{8C540BE8-BC1C-4D4A-B652-87658AB5C742}"/>
              </a:ext>
            </a:extLst>
          </p:cNvPr>
          <p:cNvCxnSpPr>
            <a:cxnSpLocks/>
          </p:cNvCxnSpPr>
          <p:nvPr/>
        </p:nvCxnSpPr>
        <p:spPr>
          <a:xfrm>
            <a:off x="3434482" y="4146855"/>
            <a:ext cx="1475778" cy="0"/>
          </a:xfrm>
          <a:prstGeom prst="straightConnector1">
            <a:avLst/>
          </a:prstGeom>
          <a:ln w="38100">
            <a:solidFill>
              <a:schemeClr val="bg1">
                <a:lumMod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>
            <a:extLst>
              <a:ext uri="{FF2B5EF4-FFF2-40B4-BE49-F238E27FC236}">
                <a16:creationId xmlns:a16="http://schemas.microsoft.com/office/drawing/2014/main" id="{759CDD74-E4BB-F44D-BDA5-A5C313A71EE7}"/>
              </a:ext>
            </a:extLst>
          </p:cNvPr>
          <p:cNvGrpSpPr/>
          <p:nvPr/>
        </p:nvGrpSpPr>
        <p:grpSpPr>
          <a:xfrm>
            <a:off x="566056" y="3106522"/>
            <a:ext cx="2919167" cy="1592269"/>
            <a:chOff x="16453270" y="4115581"/>
            <a:chExt cx="5689278" cy="1886058"/>
          </a:xfrm>
        </p:grpSpPr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9C2A8504-7447-9644-A69E-701CCC3088C9}"/>
                </a:ext>
              </a:extLst>
            </p:cNvPr>
            <p:cNvSpPr/>
            <p:nvPr/>
          </p:nvSpPr>
          <p:spPr>
            <a:xfrm>
              <a:off x="16453270" y="4115581"/>
              <a:ext cx="5689278" cy="188605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/>
              <a:endParaRPr lang="en-US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239564D9-F929-9440-80F7-E520AD7DE62D}"/>
                </a:ext>
              </a:extLst>
            </p:cNvPr>
            <p:cNvSpPr txBox="1"/>
            <p:nvPr/>
          </p:nvSpPr>
          <p:spPr>
            <a:xfrm flipH="1">
              <a:off x="16726053" y="4238011"/>
              <a:ext cx="5080845" cy="16454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21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Jan-Mar 2026 </a:t>
              </a:r>
            </a:p>
            <a:p>
              <a:pPr defTabSz="914217">
                <a:defRPr/>
              </a:pPr>
              <a:r>
                <a:rPr lang="en-US" sz="1400">
                  <a:solidFill>
                    <a:srgbClr val="FFFFFF"/>
                  </a:solidFill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Hold church vision day</a:t>
              </a:r>
            </a:p>
            <a:p>
              <a:pPr marL="0" marR="0" lvl="0" indent="0" algn="l" defTabSz="91421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Prepare 2025 accounts &amp; budget/forecast for </a:t>
              </a:r>
              <a:r>
                <a:rPr lang="en-US" sz="1400">
                  <a:solidFill>
                    <a:srgbClr val="FFFFFF"/>
                  </a:solidFill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2026-7</a:t>
              </a:r>
            </a:p>
            <a:p>
              <a:pPr marL="0" marR="0" lvl="0" indent="0" algn="l" defTabSz="91421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Bring resolution to church members’ meeting</a:t>
              </a:r>
            </a:p>
          </p:txBody>
        </p:sp>
      </p:grpSp>
      <p:cxnSp>
        <p:nvCxnSpPr>
          <p:cNvPr id="100" name="Straight Arrow Connector 99">
            <a:extLst>
              <a:ext uri="{FF2B5EF4-FFF2-40B4-BE49-F238E27FC236}">
                <a16:creationId xmlns:a16="http://schemas.microsoft.com/office/drawing/2014/main" id="{E27D75E1-97DD-AF4E-A8C0-57303B9FAE8F}"/>
              </a:ext>
            </a:extLst>
          </p:cNvPr>
          <p:cNvCxnSpPr>
            <a:cxnSpLocks/>
          </p:cNvCxnSpPr>
          <p:nvPr/>
        </p:nvCxnSpPr>
        <p:spPr>
          <a:xfrm rot="10800000">
            <a:off x="7244603" y="5763004"/>
            <a:ext cx="1475778" cy="0"/>
          </a:xfrm>
          <a:prstGeom prst="straightConnector1">
            <a:avLst/>
          </a:prstGeom>
          <a:ln w="38100">
            <a:solidFill>
              <a:schemeClr val="bg1">
                <a:lumMod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6A1F693C-FEDA-F446-92B5-1CF5B2470CF1}"/>
              </a:ext>
            </a:extLst>
          </p:cNvPr>
          <p:cNvGrpSpPr/>
          <p:nvPr/>
        </p:nvGrpSpPr>
        <p:grpSpPr>
          <a:xfrm>
            <a:off x="4673682" y="1625074"/>
            <a:ext cx="2744153" cy="1659913"/>
            <a:chOff x="16453270" y="3784985"/>
            <a:chExt cx="5689278" cy="2743738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4CDF37C8-FA2F-764E-AFFA-1D38EC10B8EB}"/>
                </a:ext>
              </a:extLst>
            </p:cNvPr>
            <p:cNvSpPr/>
            <p:nvPr/>
          </p:nvSpPr>
          <p:spPr>
            <a:xfrm>
              <a:off x="16453270" y="3784985"/>
              <a:ext cx="5689278" cy="274373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/>
              <a:endParaRPr lang="en-US">
                <a:solidFill>
                  <a:srgbClr val="FFFFF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7FD93C3F-1AED-0D4C-AD8F-B5491C243BD7}"/>
                </a:ext>
              </a:extLst>
            </p:cNvPr>
            <p:cNvSpPr txBox="1"/>
            <p:nvPr/>
          </p:nvSpPr>
          <p:spPr>
            <a:xfrm flipH="1">
              <a:off x="16764759" y="4020127"/>
              <a:ext cx="5018636" cy="22912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217"/>
              <a:r>
                <a:rPr lang="en-US" sz="1400" b="1">
                  <a:solidFill>
                    <a:srgbClr val="FFFFFF"/>
                  </a:solidFill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Nov/Dec 2025 </a:t>
              </a:r>
            </a:p>
            <a:p>
              <a:pPr defTabSz="914217"/>
              <a:r>
                <a:rPr lang="en-US" sz="1400">
                  <a:solidFill>
                    <a:srgbClr val="FFFFFF"/>
                  </a:solidFill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Download G1 form &amp; G2 guidance from website</a:t>
              </a:r>
            </a:p>
            <a:p>
              <a:pPr defTabSz="914217"/>
              <a:r>
                <a:rPr lang="en-US" sz="1400">
                  <a:solidFill>
                    <a:srgbClr val="FFFFFF"/>
                  </a:solidFill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Request Mission Enabler </a:t>
              </a:r>
            </a:p>
            <a:p>
              <a:pPr defTabSz="914217"/>
              <a:r>
                <a:rPr lang="en-US" sz="1400">
                  <a:solidFill>
                    <a:srgbClr val="FFFFFF"/>
                  </a:solidFill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Plan vision day</a:t>
              </a:r>
            </a:p>
            <a:p>
              <a:pPr defTabSz="914217"/>
              <a:r>
                <a:rPr lang="en-US" sz="1400">
                  <a:solidFill>
                    <a:srgbClr val="FFFFFF"/>
                  </a:solidFill>
                  <a:latin typeface="Century Gothic" panose="020B0502020202020204" pitchFamily="34" charset="0"/>
                  <a:ea typeface="Roboto Light" panose="02000000000000000000" pitchFamily="2" charset="0"/>
                  <a:cs typeface="Lato Light" panose="020F0502020204030203" pitchFamily="34" charset="0"/>
                </a:rPr>
                <a:t>Gather statistics &amp; stories</a:t>
              </a:r>
            </a:p>
          </p:txBody>
        </p:sp>
      </p:grp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46FB325-30F7-4A48-9AE5-ECD8592979E9}"/>
              </a:ext>
            </a:extLst>
          </p:cNvPr>
          <p:cNvCxnSpPr>
            <a:cxnSpLocks/>
          </p:cNvCxnSpPr>
          <p:nvPr/>
        </p:nvCxnSpPr>
        <p:spPr>
          <a:xfrm flipH="1">
            <a:off x="2062903" y="2317415"/>
            <a:ext cx="2610778" cy="8171"/>
          </a:xfrm>
          <a:prstGeom prst="line">
            <a:avLst/>
          </a:prstGeom>
          <a:ln w="38100">
            <a:solidFill>
              <a:schemeClr val="bg1">
                <a:lumMod val="50000"/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0834578-5BF3-4049-A580-6DEABCF591EA}"/>
              </a:ext>
            </a:extLst>
          </p:cNvPr>
          <p:cNvCxnSpPr>
            <a:cxnSpLocks/>
          </p:cNvCxnSpPr>
          <p:nvPr/>
        </p:nvCxnSpPr>
        <p:spPr>
          <a:xfrm>
            <a:off x="2062903" y="2325586"/>
            <a:ext cx="0" cy="592765"/>
          </a:xfrm>
          <a:prstGeom prst="straightConnector1">
            <a:avLst/>
          </a:prstGeom>
          <a:ln w="38100">
            <a:solidFill>
              <a:schemeClr val="bg1">
                <a:lumMod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DFE3ECC4-A411-8144-A216-352584935643}"/>
              </a:ext>
            </a:extLst>
          </p:cNvPr>
          <p:cNvCxnSpPr>
            <a:cxnSpLocks/>
            <a:stCxn id="32" idx="2"/>
          </p:cNvCxnSpPr>
          <p:nvPr/>
        </p:nvCxnSpPr>
        <p:spPr>
          <a:xfrm>
            <a:off x="10166362" y="4516013"/>
            <a:ext cx="0" cy="475865"/>
          </a:xfrm>
          <a:prstGeom prst="straightConnector1">
            <a:avLst/>
          </a:prstGeom>
          <a:ln w="38100">
            <a:solidFill>
              <a:schemeClr val="bg1">
                <a:lumMod val="50000"/>
                <a:alpha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upo 349">
            <a:extLst>
              <a:ext uri="{FF2B5EF4-FFF2-40B4-BE49-F238E27FC236}">
                <a16:creationId xmlns:a16="http://schemas.microsoft.com/office/drawing/2014/main" id="{CA076D95-5C01-E747-94FA-10D6F3E8B097}"/>
              </a:ext>
            </a:extLst>
          </p:cNvPr>
          <p:cNvGrpSpPr/>
          <p:nvPr/>
        </p:nvGrpSpPr>
        <p:grpSpPr>
          <a:xfrm>
            <a:off x="1335742" y="511095"/>
            <a:ext cx="9520518" cy="1049893"/>
            <a:chOff x="2668308" y="861425"/>
            <a:chExt cx="19041035" cy="2099784"/>
          </a:xfrm>
        </p:grpSpPr>
        <p:sp>
          <p:nvSpPr>
            <p:cNvPr id="35" name="CuadroTexto 350">
              <a:extLst>
                <a:ext uri="{FF2B5EF4-FFF2-40B4-BE49-F238E27FC236}">
                  <a16:creationId xmlns:a16="http://schemas.microsoft.com/office/drawing/2014/main" id="{03FEF718-6A36-0641-A645-B61EF0D2EEFC}"/>
                </a:ext>
              </a:extLst>
            </p:cNvPr>
            <p:cNvSpPr txBox="1"/>
            <p:nvPr/>
          </p:nvSpPr>
          <p:spPr>
            <a:xfrm>
              <a:off x="5694796" y="861425"/>
              <a:ext cx="12988169" cy="1415771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pPr algn="ctr" defTabSz="914217"/>
              <a:r>
                <a:rPr lang="en-US" sz="4000" b="1" dirty="0">
                  <a:latin typeface="Century Gothic"/>
                  <a:ea typeface="Lato Heavy" charset="0"/>
                  <a:cs typeface="Lato Heavy" charset="0"/>
                </a:rPr>
                <a:t>HM Growth Grants 2027-9</a:t>
              </a:r>
            </a:p>
          </p:txBody>
        </p:sp>
        <p:sp>
          <p:nvSpPr>
            <p:cNvPr id="36" name="CuadroTexto 351">
              <a:extLst>
                <a:ext uri="{FF2B5EF4-FFF2-40B4-BE49-F238E27FC236}">
                  <a16:creationId xmlns:a16="http://schemas.microsoft.com/office/drawing/2014/main" id="{A218E44C-2A35-E243-9CE0-2430558FB8DB}"/>
                </a:ext>
              </a:extLst>
            </p:cNvPr>
            <p:cNvSpPr txBox="1"/>
            <p:nvPr/>
          </p:nvSpPr>
          <p:spPr>
            <a:xfrm>
              <a:off x="2668308" y="2222546"/>
              <a:ext cx="19041035" cy="738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217"/>
              <a:r>
                <a:rPr lang="en-US">
                  <a:latin typeface="Century Gothic" panose="020B0502020202020204" pitchFamily="34" charset="0"/>
                  <a:ea typeface="Lato Light" panose="020F0502020204030203" pitchFamily="34" charset="0"/>
                  <a:cs typeface="Lato Light" panose="020F0502020204030203" pitchFamily="34" charset="0"/>
                </a:rPr>
                <a:t>CBA Application Process for Churches</a:t>
              </a:r>
            </a:p>
          </p:txBody>
        </p:sp>
      </p:grpSp>
      <p:pic>
        <p:nvPicPr>
          <p:cNvPr id="26" name="Picture 25" descr="A colorful logo with text&#10;&#10;AI-generated content may be incorrect.">
            <a:extLst>
              <a:ext uri="{FF2B5EF4-FFF2-40B4-BE49-F238E27FC236}">
                <a16:creationId xmlns:a16="http://schemas.microsoft.com/office/drawing/2014/main" id="{C2FE8165-0430-A68E-A1AA-240FF9903F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19" y="372998"/>
            <a:ext cx="1739025" cy="169196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98601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12C7223EF4934A8A9552AFB6654017" ma:contentTypeVersion="12" ma:contentTypeDescription="Create a new document." ma:contentTypeScope="" ma:versionID="c71e13c430d0a6957f4f68f7c34c7f55">
  <xsd:schema xmlns:xsd="http://www.w3.org/2001/XMLSchema" xmlns:xs="http://www.w3.org/2001/XMLSchema" xmlns:p="http://schemas.microsoft.com/office/2006/metadata/properties" xmlns:ns2="6f62cad9-8ccf-48f2-93c7-dba3c7c2b808" xmlns:ns3="a92362ba-7ba5-4860-86f1-eb105d7c1b11" targetNamespace="http://schemas.microsoft.com/office/2006/metadata/properties" ma:root="true" ma:fieldsID="93bc20c02783f141c537f892b74a2755" ns2:_="" ns3:_="">
    <xsd:import namespace="6f62cad9-8ccf-48f2-93c7-dba3c7c2b808"/>
    <xsd:import namespace="a92362ba-7ba5-4860-86f1-eb105d7c1b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2cad9-8ccf-48f2-93c7-dba3c7c2b8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73e423c-5bfe-42b4-a308-50d46919fa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2362ba-7ba5-4860-86f1-eb105d7c1b1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08128c2-28f9-45f2-9ef3-d72da1f91f94}" ma:internalName="TaxCatchAll" ma:showField="CatchAllData" ma:web="a92362ba-7ba5-4860-86f1-eb105d7c1b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62cad9-8ccf-48f2-93c7-dba3c7c2b808">
      <Terms xmlns="http://schemas.microsoft.com/office/infopath/2007/PartnerControls"/>
    </lcf76f155ced4ddcb4097134ff3c332f>
    <TaxCatchAll xmlns="a92362ba-7ba5-4860-86f1-eb105d7c1b11" xsi:nil="true"/>
  </documentManagement>
</p:properties>
</file>

<file path=customXml/itemProps1.xml><?xml version="1.0" encoding="utf-8"?>
<ds:datastoreItem xmlns:ds="http://schemas.openxmlformats.org/officeDocument/2006/customXml" ds:itemID="{21259404-0506-4A60-AA53-72B8C6FF32E2}"/>
</file>

<file path=customXml/itemProps2.xml><?xml version="1.0" encoding="utf-8"?>
<ds:datastoreItem xmlns:ds="http://schemas.openxmlformats.org/officeDocument/2006/customXml" ds:itemID="{5673166D-FD36-4C99-AFFD-70F1EC71F0D6}"/>
</file>

<file path=customXml/itemProps3.xml><?xml version="1.0" encoding="utf-8"?>
<ds:datastoreItem xmlns:ds="http://schemas.openxmlformats.org/officeDocument/2006/customXml" ds:itemID="{3C57B753-1E38-42C6-9FE3-6638152AE61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revision>3</cp:revision>
  <cp:lastPrinted>2025-10-06T15:53:09Z</cp:lastPrinted>
  <dcterms:created xsi:type="dcterms:W3CDTF">2022-08-16T19:03:40Z</dcterms:created>
  <dcterms:modified xsi:type="dcterms:W3CDTF">2025-10-06T15:58:34Z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2022-10-11T22:02:29Z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80973ecb-f349-4d26-af84-24e751ff0fa4</vt:lpwstr>
  </property>
  <property fmtid="{D5CDD505-2E9C-101B-9397-08002B2CF9AE}" pid="7" name="MSIP_Label_defa4170-0d19-0005-0004-bc88714345d2_ActionId">
    <vt:lpwstr>df193205-c5aa-4339-b60d-f45e1d06661b</vt:lpwstr>
  </property>
  <property fmtid="{D5CDD505-2E9C-101B-9397-08002B2CF9AE}" pid="8" name="MSIP_Label_defa4170-0d19-0005-0004-bc88714345d2_ContentBits">
    <vt:lpwstr>0</vt:lpwstr>
  </property>
  <property fmtid="{D5CDD505-2E9C-101B-9397-08002B2CF9AE}" pid="9" name="ContentTypeId">
    <vt:lpwstr>0x0101003212C7223EF4934A8A9552AFB6654017</vt:lpwstr>
  </property>
</Properties>
</file>