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23" r:id="rId5"/>
    <p:sldMasterId id="2147483711" r:id="rId6"/>
  </p:sldMasterIdLst>
  <p:notesMasterIdLst>
    <p:notesMasterId r:id="rId20"/>
  </p:notesMasterIdLst>
  <p:handoutMasterIdLst>
    <p:handoutMasterId r:id="rId21"/>
  </p:handoutMasterIdLst>
  <p:sldIdLst>
    <p:sldId id="405" r:id="rId7"/>
    <p:sldId id="396" r:id="rId8"/>
    <p:sldId id="404" r:id="rId9"/>
    <p:sldId id="399" r:id="rId10"/>
    <p:sldId id="406" r:id="rId11"/>
    <p:sldId id="400" r:id="rId12"/>
    <p:sldId id="407" r:id="rId13"/>
    <p:sldId id="408" r:id="rId14"/>
    <p:sldId id="401" r:id="rId15"/>
    <p:sldId id="402" r:id="rId16"/>
    <p:sldId id="409" r:id="rId17"/>
    <p:sldId id="403" r:id="rId18"/>
    <p:sldId id="410" r:id="rId19"/>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4E4"/>
    <a:srgbClr val="A19ED6"/>
    <a:srgbClr val="A8BC5F"/>
    <a:srgbClr val="EEC24A"/>
    <a:srgbClr val="B990AA"/>
    <a:srgbClr val="F99174"/>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85" autoAdjust="0"/>
    <p:restoredTop sz="58393" autoAdjust="0"/>
  </p:normalViewPr>
  <p:slideViewPr>
    <p:cSldViewPr snapToGrid="0" showGuides="1">
      <p:cViewPr varScale="1">
        <p:scale>
          <a:sx n="75" d="100"/>
          <a:sy n="75" d="100"/>
        </p:scale>
        <p:origin x="2550" y="25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3282" y="10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Openshaw" userId="2bd5ffd35ebc83be" providerId="LiveId" clId="{3A96E955-0158-44AF-A466-9407FB48B4A1}"/>
    <pc:docChg chg="delSld modSld">
      <pc:chgData name="Andrew Openshaw" userId="2bd5ffd35ebc83be" providerId="LiveId" clId="{3A96E955-0158-44AF-A466-9407FB48B4A1}" dt="2025-02-13T11:19:26.939" v="9" actId="47"/>
      <pc:docMkLst>
        <pc:docMk/>
      </pc:docMkLst>
      <pc:sldChg chg="del">
        <pc:chgData name="Andrew Openshaw" userId="2bd5ffd35ebc83be" providerId="LiveId" clId="{3A96E955-0158-44AF-A466-9407FB48B4A1}" dt="2025-02-13T11:19:26.939" v="9" actId="47"/>
        <pc:sldMkLst>
          <pc:docMk/>
          <pc:sldMk cId="0" sldId="257"/>
        </pc:sldMkLst>
      </pc:sldChg>
      <pc:sldChg chg="del">
        <pc:chgData name="Andrew Openshaw" userId="2bd5ffd35ebc83be" providerId="LiveId" clId="{3A96E955-0158-44AF-A466-9407FB48B4A1}" dt="2025-02-13T11:19:26.939" v="9" actId="47"/>
        <pc:sldMkLst>
          <pc:docMk/>
          <pc:sldMk cId="3511808239" sldId="382"/>
        </pc:sldMkLst>
      </pc:sldChg>
      <pc:sldChg chg="del">
        <pc:chgData name="Andrew Openshaw" userId="2bd5ffd35ebc83be" providerId="LiveId" clId="{3A96E955-0158-44AF-A466-9407FB48B4A1}" dt="2025-02-13T11:19:26.939" v="9" actId="47"/>
        <pc:sldMkLst>
          <pc:docMk/>
          <pc:sldMk cId="4126467388" sldId="383"/>
        </pc:sldMkLst>
      </pc:sldChg>
      <pc:sldChg chg="del">
        <pc:chgData name="Andrew Openshaw" userId="2bd5ffd35ebc83be" providerId="LiveId" clId="{3A96E955-0158-44AF-A466-9407FB48B4A1}" dt="2025-02-13T11:19:26.939" v="9" actId="47"/>
        <pc:sldMkLst>
          <pc:docMk/>
          <pc:sldMk cId="120987810" sldId="384"/>
        </pc:sldMkLst>
      </pc:sldChg>
      <pc:sldChg chg="del">
        <pc:chgData name="Andrew Openshaw" userId="2bd5ffd35ebc83be" providerId="LiveId" clId="{3A96E955-0158-44AF-A466-9407FB48B4A1}" dt="2025-02-13T11:19:26.939" v="9" actId="47"/>
        <pc:sldMkLst>
          <pc:docMk/>
          <pc:sldMk cId="4062153687" sldId="385"/>
        </pc:sldMkLst>
      </pc:sldChg>
      <pc:sldChg chg="del">
        <pc:chgData name="Andrew Openshaw" userId="2bd5ffd35ebc83be" providerId="LiveId" clId="{3A96E955-0158-44AF-A466-9407FB48B4A1}" dt="2025-02-13T11:19:26.939" v="9" actId="47"/>
        <pc:sldMkLst>
          <pc:docMk/>
          <pc:sldMk cId="1138214264" sldId="386"/>
        </pc:sldMkLst>
      </pc:sldChg>
      <pc:sldChg chg="del">
        <pc:chgData name="Andrew Openshaw" userId="2bd5ffd35ebc83be" providerId="LiveId" clId="{3A96E955-0158-44AF-A466-9407FB48B4A1}" dt="2025-02-13T11:19:26.939" v="9" actId="47"/>
        <pc:sldMkLst>
          <pc:docMk/>
          <pc:sldMk cId="3282372119" sldId="387"/>
        </pc:sldMkLst>
      </pc:sldChg>
      <pc:sldChg chg="del">
        <pc:chgData name="Andrew Openshaw" userId="2bd5ffd35ebc83be" providerId="LiveId" clId="{3A96E955-0158-44AF-A466-9407FB48B4A1}" dt="2025-02-13T11:19:26.939" v="9" actId="47"/>
        <pc:sldMkLst>
          <pc:docMk/>
          <pc:sldMk cId="219978983" sldId="390"/>
        </pc:sldMkLst>
      </pc:sldChg>
      <pc:sldChg chg="del">
        <pc:chgData name="Andrew Openshaw" userId="2bd5ffd35ebc83be" providerId="LiveId" clId="{3A96E955-0158-44AF-A466-9407FB48B4A1}" dt="2025-02-13T11:19:26.939" v="9" actId="47"/>
        <pc:sldMkLst>
          <pc:docMk/>
          <pc:sldMk cId="1723442965" sldId="391"/>
        </pc:sldMkLst>
      </pc:sldChg>
      <pc:sldChg chg="del">
        <pc:chgData name="Andrew Openshaw" userId="2bd5ffd35ebc83be" providerId="LiveId" clId="{3A96E955-0158-44AF-A466-9407FB48B4A1}" dt="2025-02-13T11:19:26.939" v="9" actId="47"/>
        <pc:sldMkLst>
          <pc:docMk/>
          <pc:sldMk cId="4043781029" sldId="392"/>
        </pc:sldMkLst>
      </pc:sldChg>
      <pc:sldChg chg="del">
        <pc:chgData name="Andrew Openshaw" userId="2bd5ffd35ebc83be" providerId="LiveId" clId="{3A96E955-0158-44AF-A466-9407FB48B4A1}" dt="2025-02-13T11:19:26.939" v="9" actId="47"/>
        <pc:sldMkLst>
          <pc:docMk/>
          <pc:sldMk cId="713214355" sldId="393"/>
        </pc:sldMkLst>
      </pc:sldChg>
      <pc:sldChg chg="del">
        <pc:chgData name="Andrew Openshaw" userId="2bd5ffd35ebc83be" providerId="LiveId" clId="{3A96E955-0158-44AF-A466-9407FB48B4A1}" dt="2025-02-13T11:19:26.939" v="9" actId="47"/>
        <pc:sldMkLst>
          <pc:docMk/>
          <pc:sldMk cId="3155402862" sldId="397"/>
        </pc:sldMkLst>
      </pc:sldChg>
      <pc:sldChg chg="del">
        <pc:chgData name="Andrew Openshaw" userId="2bd5ffd35ebc83be" providerId="LiveId" clId="{3A96E955-0158-44AF-A466-9407FB48B4A1}" dt="2025-02-13T11:19:26.939" v="9" actId="47"/>
        <pc:sldMkLst>
          <pc:docMk/>
          <pc:sldMk cId="2974923171" sldId="398"/>
        </pc:sldMkLst>
      </pc:sldChg>
      <pc:sldChg chg="modSp mod">
        <pc:chgData name="Andrew Openshaw" userId="2bd5ffd35ebc83be" providerId="LiveId" clId="{3A96E955-0158-44AF-A466-9407FB48B4A1}" dt="2025-02-13T11:18:12.080" v="8" actId="20577"/>
        <pc:sldMkLst>
          <pc:docMk/>
          <pc:sldMk cId="994730939" sldId="405"/>
        </pc:sldMkLst>
        <pc:spChg chg="mod">
          <ac:chgData name="Andrew Openshaw" userId="2bd5ffd35ebc83be" providerId="LiveId" clId="{3A96E955-0158-44AF-A466-9407FB48B4A1}" dt="2025-02-13T11:18:12.080" v="8" actId="20577"/>
          <ac:spMkLst>
            <pc:docMk/>
            <pc:sldMk cId="994730939" sldId="405"/>
            <ac:spMk id="2" creationId="{724CABEA-858E-5A5B-A35E-90A17AB46588}"/>
          </ac:spMkLst>
        </pc:spChg>
      </pc:sldChg>
      <pc:sldChg chg="del">
        <pc:chgData name="Andrew Openshaw" userId="2bd5ffd35ebc83be" providerId="LiveId" clId="{3A96E955-0158-44AF-A466-9407FB48B4A1}" dt="2025-02-13T11:19:26.939" v="9" actId="47"/>
        <pc:sldMkLst>
          <pc:docMk/>
          <pc:sldMk cId="2600815684" sldId="4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13/02/2025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13/02/2025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gov.uk/government/publications/charity-trustee-welcome-pack" TargetMode="External"/><Relationship Id="rId13" Type="http://schemas.openxmlformats.org/officeDocument/2006/relationships/hyperlink" Target="https://www.gov.uk/government/organisations/charity-commission/about-our-services" TargetMode="External"/><Relationship Id="rId3" Type="http://schemas.openxmlformats.org/officeDocument/2006/relationships/hyperlink" Target="https://register-of-charities.charitycommission.gov.uk/" TargetMode="External"/><Relationship Id="rId7" Type="http://schemas.openxmlformats.org/officeDocument/2006/relationships/hyperlink" Target="https://www.gov.uk/guidance/charity-commission-guidance" TargetMode="External"/><Relationship Id="rId12" Type="http://schemas.openxmlformats.org/officeDocument/2006/relationships/hyperlink" Target="https://charitycommission.blog.gov.uk/" TargetMode="External"/><Relationship Id="rId2" Type="http://schemas.openxmlformats.org/officeDocument/2006/relationships/slide" Target="../slides/slide11.xml"/><Relationship Id="rId16" Type="http://schemas.openxmlformats.org/officeDocument/2006/relationships/hyperlink" Target="https://ico.org.uk/" TargetMode="External"/><Relationship Id="rId1" Type="http://schemas.openxmlformats.org/officeDocument/2006/relationships/notesMaster" Target="../notesMasters/notesMaster1.xml"/><Relationship Id="rId6" Type="http://schemas.openxmlformats.org/officeDocument/2006/relationships/hyperlink" Target="https://www.gov.uk/guidance/how-to-report-a-serious-incident-in-your-charity" TargetMode="External"/><Relationship Id="rId11" Type="http://schemas.openxmlformats.org/officeDocument/2006/relationships/hyperlink" Target="https://www.linkedin.com/company/charity-commission-for-england-and-wales" TargetMode="External"/><Relationship Id="rId5" Type="http://schemas.openxmlformats.org/officeDocument/2006/relationships/hyperlink" Target="https://www.gov.uk/guidance/prepare-a-charity-annual-return" TargetMode="External"/><Relationship Id="rId15" Type="http://schemas.openxmlformats.org/officeDocument/2006/relationships/hyperlink" Target="https://www.fundraisingregulator.org.uk/" TargetMode="External"/><Relationship Id="rId10" Type="http://schemas.openxmlformats.org/officeDocument/2006/relationships/hyperlink" Target="https://twitter.com/chtycommission" TargetMode="External"/><Relationship Id="rId4" Type="http://schemas.openxmlformats.org/officeDocument/2006/relationships/hyperlink" Target="https://www.gov.uk/guidance/how-to-update-your-charitys-details" TargetMode="External"/><Relationship Id="rId9" Type="http://schemas.openxmlformats.org/officeDocument/2006/relationships/hyperlink" Target="https://www.gov.uk/email-signup?link=/government/organisations/charity-commission" TargetMode="External"/><Relationship Id="rId14" Type="http://schemas.openxmlformats.org/officeDocument/2006/relationships/hyperlink" Target="https://www.gov.uk/guidance/charity-trustee-whats-involved#find-out-more-about-being-a-truste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gov.uk/guidance/safeguarding-duties-for-charity-trustees#handle-and-report-incidents-and-concerns" TargetMode="External"/><Relationship Id="rId3" Type="http://schemas.openxmlformats.org/officeDocument/2006/relationships/hyperlink" Target="https://www.gov.uk/guidance/safeguarding-duties-for-charity-trustees" TargetMode="External"/><Relationship Id="rId7" Type="http://schemas.openxmlformats.org/officeDocument/2006/relationships/hyperlink" Target="https://www.gov.uk/guidance/safeguarding-duties-for-charity-trustees#protect-volunteers-and-staff"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gov.uk/dbs-check-applicant-criminal-record" TargetMode="External"/><Relationship Id="rId5" Type="http://schemas.openxmlformats.org/officeDocument/2006/relationships/hyperlink" Target="https://www.gov.uk/guidance/safeguarding-duties-for-charity-trustees#get-checks-on-trustees-staff-and-volunteers" TargetMode="External"/><Relationship Id="rId4" Type="http://schemas.openxmlformats.org/officeDocument/2006/relationships/hyperlink" Target="https://www.gov.uk/guidance/safeguarding-duties-for-charity-trustees#policies-procedures-and-practices-you-need-to-hav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its-your-decision-charity-trustees-and-decision-making/its-your-decision-charity-trustees-and-decision-making" TargetMode="External"/><Relationship Id="rId7" Type="http://schemas.openxmlformats.org/officeDocument/2006/relationships/hyperlink" Target="https://www.gov.uk/guidance/managing-conflicts-of-interest-in-a-charity"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gov.uk/government/publications/charities-and-meetings-cc48" TargetMode="External"/><Relationship Id="rId5" Type="http://schemas.openxmlformats.org/officeDocument/2006/relationships/hyperlink" Target="https://www.gov.uk/government/publications/its-your-decision-charity-trustees-and-decision-making/its-your-decision-charity-trustees-and-decision-making#section2-4" TargetMode="External"/><Relationship Id="rId4" Type="http://schemas.openxmlformats.org/officeDocument/2006/relationships/hyperlink" Target="https://www.gov.uk/government/organisations/charity-commission/about-our-servic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gov.uk/government/publications/charities-and-investment-matters-a-guide-for-trustees-cc14" TargetMode="External"/><Relationship Id="rId13" Type="http://schemas.openxmlformats.org/officeDocument/2006/relationships/hyperlink" Target="https://www.gov.uk/guidance/how-to-close-a-charity" TargetMode="External"/><Relationship Id="rId3" Type="http://schemas.openxmlformats.org/officeDocument/2006/relationships/hyperlink" Target="https://www.gov.uk/government/publications/internal-financial-controls-for-charities-cc8" TargetMode="External"/><Relationship Id="rId7" Type="http://schemas.openxmlformats.org/officeDocument/2006/relationships/hyperlink" Target="https://www.gov.uk/government/publications/trustees-trading-and-tax-how-charities-may-lawfully-trade-cc35/trustees-trading-and-tax-how-charities-may-lawfully-trade#trading-by-charities" TargetMode="External"/><Relationship Id="rId12" Type="http://schemas.openxmlformats.org/officeDocument/2006/relationships/hyperlink" Target="https://www.gov.uk/guidance/how-to-report-a-serious-incident-in-your-charit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gov.uk/government/publications/charities-and-fundraising-cc20/charities-and-fundraising" TargetMode="External"/><Relationship Id="rId11" Type="http://schemas.openxmlformats.org/officeDocument/2006/relationships/hyperlink" Target="https://www.gov.uk/government/publications/managing-financial-difficulties-insolvency-in-charities-cc12/managing-financial-difficulties-insolvency-in-charities#dealing-with-potential-insolvency" TargetMode="External"/><Relationship Id="rId5" Type="http://schemas.openxmlformats.org/officeDocument/2006/relationships/hyperlink" Target="https://knowhow.ncvo.org.uk/organisation/financial-management/planning-and-budgeting" TargetMode="External"/><Relationship Id="rId10" Type="http://schemas.openxmlformats.org/officeDocument/2006/relationships/hyperlink" Target="https://www.gov.uk/government/publications/trustee-expenses-and-payments-cc11/trustee-expenses-and-payments#paying-trustees-for-services" TargetMode="External"/><Relationship Id="rId4" Type="http://schemas.openxmlformats.org/officeDocument/2006/relationships/hyperlink" Target="https://www.gov.uk/guidance/protect-your-charity-from-fraud" TargetMode="External"/><Relationship Id="rId9" Type="http://schemas.openxmlformats.org/officeDocument/2006/relationships/hyperlink" Target="https://www.gov.uk/government/publications/charities-and-reserves-cc19/charities-and-reserves#annex-1-a-simple-approach-to-developing-a-reserves-polic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uidance/managing-conflicts-of-interest-in-a-charity#serious-conflicts" TargetMode="External"/><Relationship Id="rId7" Type="http://schemas.openxmlformats.org/officeDocument/2006/relationships/hyperlink" Target="https://www.gov.uk/government/publications/conflicts-of-interest-a-guide-for-charity-trustees-cc29/conflicts-of-interest-a-guide-for-charity-trustee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assets.publishing.service.gov.uk/government/uploads/system/uploads/attachment_data/file/586363/GD1_articles_of_association.pdf" TargetMode="External"/><Relationship Id="rId5" Type="http://schemas.openxmlformats.org/officeDocument/2006/relationships/hyperlink" Target="https://www.gov.uk/government/publications/sales-leases-transfers-or-mortgages-what-trustees-need-to-know-about-disposing-of-charity-land-cc28" TargetMode="External"/><Relationship Id="rId4" Type="http://schemas.openxmlformats.org/officeDocument/2006/relationships/hyperlink" Target="https://www.gov.uk/government/publications/trustee-expenses-and-payments-cc1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E6BCB-C1DD-CDCA-FA29-E3BA75728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B7D4E-61AA-B100-869B-DAAB60A5AB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FD9244-7E53-83EE-C31C-FC5444349B96}"/>
              </a:ext>
            </a:extLst>
          </p:cNvPr>
          <p:cNvSpPr>
            <a:spLocks noGrp="1"/>
          </p:cNvSpPr>
          <p:nvPr>
            <p:ph type="body" idx="1"/>
          </p:nvPr>
        </p:nvSpPr>
        <p:spPr/>
        <p:txBody>
          <a:bodyPr/>
          <a:lstStyle/>
          <a:p>
            <a:endParaRPr lang="en-GB" b="0" dirty="0"/>
          </a:p>
        </p:txBody>
      </p:sp>
      <p:sp>
        <p:nvSpPr>
          <p:cNvPr id="4" name="Slide Number Placeholder 3">
            <a:extLst>
              <a:ext uri="{FF2B5EF4-FFF2-40B4-BE49-F238E27FC236}">
                <a16:creationId xmlns:a16="http://schemas.microsoft.com/office/drawing/2014/main" id="{B0C11DE2-C699-9F59-CFCC-DBFBC621181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7E48A-B93D-4429-9AAD-6D160EA7DBA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779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B5287-3E6D-778C-4FC7-DC2329472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6E3D5-865B-C61B-67FB-FFA4008F5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B9BE9-BC49-796B-3633-EE39A018B8FF}"/>
              </a:ext>
            </a:extLst>
          </p:cNvPr>
          <p:cNvSpPr>
            <a:spLocks noGrp="1"/>
          </p:cNvSpPr>
          <p:nvPr>
            <p:ph type="body" idx="1"/>
          </p:nvPr>
        </p:nvSpPr>
        <p:spPr/>
        <p:txBody>
          <a:bodyPr/>
          <a:lstStyle/>
          <a:p>
            <a:endParaRPr lang="en-GB" b="0" dirty="0"/>
          </a:p>
        </p:txBody>
      </p:sp>
      <p:sp>
        <p:nvSpPr>
          <p:cNvPr id="4" name="Slide Number Placeholder 3">
            <a:extLst>
              <a:ext uri="{FF2B5EF4-FFF2-40B4-BE49-F238E27FC236}">
                <a16:creationId xmlns:a16="http://schemas.microsoft.com/office/drawing/2014/main" id="{7648B733-0A9F-453C-2CC6-0DE502BECB9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7E48A-B93D-4429-9AAD-6D160EA7DBA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500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EC2C3-4948-4CC2-A8F1-2EF7DF762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D9B1D-BBC7-E358-5652-D0E649773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5F3A5-A4DC-465D-102D-108F5F118D27}"/>
              </a:ext>
            </a:extLst>
          </p:cNvPr>
          <p:cNvSpPr>
            <a:spLocks noGrp="1"/>
          </p:cNvSpPr>
          <p:nvPr>
            <p:ph type="body" idx="1"/>
          </p:nvPr>
        </p:nvSpPr>
        <p:spPr/>
        <p:txBody>
          <a:bodyPr/>
          <a:lstStyle/>
          <a:p>
            <a:pPr algn="l">
              <a:spcBef>
                <a:spcPts val="3375"/>
              </a:spcBef>
            </a:pPr>
            <a:r>
              <a:rPr lang="en-GB" b="1" i="0" dirty="0">
                <a:solidFill>
                  <a:srgbClr val="0B0C0C"/>
                </a:solidFill>
                <a:effectLst/>
                <a:latin typeface="GDS Transport"/>
              </a:rPr>
              <a:t>Charity register details (for trustees of registered charities only)</a:t>
            </a:r>
          </a:p>
          <a:p>
            <a:pPr algn="l">
              <a:spcBef>
                <a:spcPts val="1500"/>
              </a:spcBef>
              <a:spcAft>
                <a:spcPts val="1500"/>
              </a:spcAft>
            </a:pPr>
            <a:r>
              <a:rPr lang="en-GB" b="0" i="0" dirty="0">
                <a:solidFill>
                  <a:srgbClr val="0B0C0C"/>
                </a:solidFill>
                <a:effectLst/>
                <a:latin typeface="GDS Transport"/>
              </a:rPr>
              <a:t>Your charity’s entry on the register is public information. It must always be up-to-date – you can easily </a:t>
            </a:r>
            <a:r>
              <a:rPr lang="en-GB" b="0" i="0" dirty="0">
                <a:solidFill>
                  <a:srgbClr val="1D70B8"/>
                </a:solidFill>
                <a:effectLst/>
                <a:latin typeface="GDS Transport"/>
                <a:hlinkClick r:id="rId3"/>
              </a:rPr>
              <a:t>use the register of charities</a:t>
            </a:r>
            <a:r>
              <a:rPr lang="en-GB" b="0" i="0" dirty="0">
                <a:solidFill>
                  <a:srgbClr val="0B0C0C"/>
                </a:solidFill>
                <a:effectLst/>
                <a:latin typeface="GDS Transport"/>
              </a:rPr>
              <a:t> to check your charity’s entry. You and the other trustees are responsible for making sure your charity’s entry is up-to-date, even if you ask someone else to do it for you.</a:t>
            </a:r>
          </a:p>
          <a:p>
            <a:pPr algn="l">
              <a:spcBef>
                <a:spcPts val="1500"/>
              </a:spcBef>
              <a:spcAft>
                <a:spcPts val="1500"/>
              </a:spcAft>
            </a:pPr>
            <a:r>
              <a:rPr lang="en-GB" b="0" i="0" dirty="0">
                <a:solidFill>
                  <a:srgbClr val="0B0C0C"/>
                </a:solidFill>
                <a:effectLst/>
                <a:latin typeface="GDS Transport"/>
              </a:rPr>
              <a:t>Your charity needs to let us know about changes to the: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details of the trustees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charity’s name or governing documents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charity’s contact details</a:t>
            </a:r>
          </a:p>
          <a:p>
            <a:pPr algn="l">
              <a:spcBef>
                <a:spcPts val="1500"/>
              </a:spcBef>
              <a:spcAft>
                <a:spcPts val="1500"/>
              </a:spcAft>
            </a:pPr>
            <a:r>
              <a:rPr lang="en-GB" b="0" i="0" dirty="0">
                <a:solidFill>
                  <a:srgbClr val="0B0C0C"/>
                </a:solidFill>
                <a:effectLst/>
                <a:latin typeface="GDS Transport"/>
              </a:rPr>
              <a:t>Make sure you know </a:t>
            </a:r>
            <a:r>
              <a:rPr lang="en-GB" b="0" i="0" dirty="0">
                <a:solidFill>
                  <a:srgbClr val="1D70B8"/>
                </a:solidFill>
                <a:effectLst/>
                <a:latin typeface="GDS Transport"/>
                <a:hlinkClick r:id="rId4"/>
              </a:rPr>
              <a:t>all the changes to tell us about and how to do this</a:t>
            </a:r>
            <a:r>
              <a:rPr lang="en-GB" b="0" i="0" dirty="0">
                <a:solidFill>
                  <a:srgbClr val="0B0C0C"/>
                </a:solidFill>
                <a:effectLst/>
                <a:latin typeface="GDS Transport"/>
              </a:rPr>
              <a:t>.</a:t>
            </a:r>
          </a:p>
          <a:p>
            <a:pPr algn="l">
              <a:spcBef>
                <a:spcPts val="3375"/>
              </a:spcBef>
            </a:pPr>
            <a:r>
              <a:rPr lang="en-GB" b="1" i="0" dirty="0">
                <a:solidFill>
                  <a:srgbClr val="0B0C0C"/>
                </a:solidFill>
                <a:effectLst/>
                <a:latin typeface="GDS Transport"/>
              </a:rPr>
              <a:t>Annual return, report and accounts</a:t>
            </a:r>
          </a:p>
          <a:p>
            <a:pPr algn="l">
              <a:spcBef>
                <a:spcPts val="1500"/>
              </a:spcBef>
              <a:spcAft>
                <a:spcPts val="1500"/>
              </a:spcAft>
            </a:pPr>
            <a:r>
              <a:rPr lang="en-GB" b="0" i="0" dirty="0">
                <a:solidFill>
                  <a:srgbClr val="0B0C0C"/>
                </a:solidFill>
                <a:effectLst/>
                <a:latin typeface="GDS Transport"/>
              </a:rPr>
              <a:t>You need to know if your charity must send these to the Commission and when they are due. Different charities face different requirements. Use </a:t>
            </a:r>
            <a:r>
              <a:rPr lang="en-GB" b="0" i="0" dirty="0">
                <a:solidFill>
                  <a:srgbClr val="1D70B8"/>
                </a:solidFill>
                <a:effectLst/>
                <a:latin typeface="GDS Transport"/>
                <a:hlinkClick r:id="rId5"/>
              </a:rPr>
              <a:t>our annual return guidance</a:t>
            </a:r>
            <a:r>
              <a:rPr lang="en-GB" b="0" i="0" dirty="0">
                <a:solidFill>
                  <a:srgbClr val="0B0C0C"/>
                </a:solidFill>
                <a:effectLst/>
                <a:latin typeface="GDS Transport"/>
              </a:rPr>
              <a:t> to find the detail and check if your charity is getting it right.</a:t>
            </a:r>
          </a:p>
          <a:p>
            <a:pPr algn="l">
              <a:spcBef>
                <a:spcPts val="1500"/>
              </a:spcBef>
              <a:spcAft>
                <a:spcPts val="1500"/>
              </a:spcAft>
            </a:pPr>
            <a:r>
              <a:rPr lang="en-GB" b="0" i="0" dirty="0">
                <a:solidFill>
                  <a:srgbClr val="0B0C0C"/>
                </a:solidFill>
                <a:effectLst/>
                <a:latin typeface="GDS Transport"/>
              </a:rPr>
              <a:t>You and the other trustees can task someone else to provide us with the information, but all the trustees are responsible for making sure the right information is sent to us on time.</a:t>
            </a:r>
          </a:p>
          <a:p>
            <a:pPr algn="l">
              <a:spcBef>
                <a:spcPts val="3375"/>
              </a:spcBef>
            </a:pPr>
            <a:r>
              <a:rPr lang="en-GB" b="1" i="0" dirty="0">
                <a:solidFill>
                  <a:srgbClr val="0B0C0C"/>
                </a:solidFill>
                <a:effectLst/>
                <a:latin typeface="GDS Transport"/>
              </a:rPr>
              <a:t>Dealing with serious problems and reporting them to us</a:t>
            </a:r>
          </a:p>
          <a:p>
            <a:pPr algn="l">
              <a:spcBef>
                <a:spcPts val="1500"/>
              </a:spcBef>
              <a:spcAft>
                <a:spcPts val="1500"/>
              </a:spcAft>
            </a:pPr>
            <a:r>
              <a:rPr lang="en-GB" b="0" i="0" dirty="0">
                <a:solidFill>
                  <a:srgbClr val="0B0C0C"/>
                </a:solidFill>
                <a:effectLst/>
                <a:latin typeface="GDS Transport"/>
              </a:rPr>
              <a:t>If something goes wrong you and the other trustees should consider if the problem has caused (or could cause) significant harm or loss to your charity or the people it helps.</a:t>
            </a:r>
          </a:p>
          <a:p>
            <a:pPr algn="l">
              <a:spcBef>
                <a:spcPts val="1500"/>
              </a:spcBef>
              <a:spcAft>
                <a:spcPts val="1500"/>
              </a:spcAft>
            </a:pPr>
            <a:r>
              <a:rPr lang="en-GB" b="0" i="0" dirty="0">
                <a:solidFill>
                  <a:srgbClr val="0B0C0C"/>
                </a:solidFill>
                <a:effectLst/>
                <a:latin typeface="GDS Transport"/>
              </a:rPr>
              <a:t>If so, ensure your charity reports it to us promptly as a serious incident, even if you ask someone to do this on your behalf. We use the report to check if you are taking the right action and if we need to follow it up with the charity. It also helps us spot trends which we can warn other charities about.</a:t>
            </a:r>
          </a:p>
          <a:p>
            <a:pPr algn="l">
              <a:spcBef>
                <a:spcPts val="1500"/>
              </a:spcBef>
              <a:spcAft>
                <a:spcPts val="1500"/>
              </a:spcAft>
            </a:pPr>
            <a:r>
              <a:rPr lang="en-GB" b="0" i="0" dirty="0">
                <a:solidFill>
                  <a:srgbClr val="0B0C0C"/>
                </a:solidFill>
                <a:effectLst/>
                <a:latin typeface="GDS Transport"/>
              </a:rPr>
              <a:t>Find out more about what we mean by significant harm or loss and about </a:t>
            </a:r>
            <a:r>
              <a:rPr lang="en-GB" b="0" i="0" dirty="0">
                <a:solidFill>
                  <a:srgbClr val="1D70B8"/>
                </a:solidFill>
                <a:effectLst/>
                <a:latin typeface="GDS Transport"/>
                <a:hlinkClick r:id="rId6"/>
              </a:rPr>
              <a:t>reporting serious incidents</a:t>
            </a:r>
            <a:r>
              <a:rPr lang="en-GB" b="0" i="0" dirty="0">
                <a:solidFill>
                  <a:srgbClr val="0B0C0C"/>
                </a:solidFill>
                <a:effectLst/>
                <a:latin typeface="GDS Transport"/>
              </a:rPr>
              <a:t>.</a:t>
            </a:r>
          </a:p>
          <a:p>
            <a:pPr algn="l">
              <a:spcBef>
                <a:spcPts val="1500"/>
              </a:spcBef>
              <a:spcAft>
                <a:spcPts val="1500"/>
              </a:spcAft>
            </a:pPr>
            <a:r>
              <a:rPr lang="en-GB" b="0" i="0" dirty="0">
                <a:solidFill>
                  <a:srgbClr val="0B0C0C"/>
                </a:solidFill>
                <a:effectLst/>
                <a:latin typeface="GDS Transport"/>
              </a:rPr>
              <a:t>Whether or not the problem needs to be reported to us you and the other trustees should:</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act quickly to prevent further harm, loss or damage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plan what you want to say and who to communicate this to, such as staff, funders and donors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review the situation and learn how to stop it happening again</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let the right people know, for example also contact the police if there’s been a suspected crime</a:t>
            </a:r>
          </a:p>
          <a:p>
            <a:pPr algn="l">
              <a:spcBef>
                <a:spcPts val="3375"/>
              </a:spcBef>
            </a:pPr>
            <a:r>
              <a:rPr lang="en-GB" b="1" i="0" dirty="0">
                <a:solidFill>
                  <a:srgbClr val="0B0C0C"/>
                </a:solidFill>
                <a:effectLst/>
                <a:latin typeface="GDS Transport"/>
              </a:rPr>
              <a:t>Free help, information and services you can get from us (for all charities)</a:t>
            </a:r>
          </a:p>
          <a:p>
            <a:pPr algn="l">
              <a:spcBef>
                <a:spcPts val="2625"/>
              </a:spcBef>
            </a:pPr>
            <a:r>
              <a:rPr lang="en-GB" b="1" i="0" dirty="0">
                <a:solidFill>
                  <a:srgbClr val="0B0C0C"/>
                </a:solidFill>
                <a:effectLst/>
                <a:latin typeface="GDS Transport"/>
              </a:rPr>
              <a:t>Help we provide</a:t>
            </a:r>
          </a:p>
          <a:p>
            <a:pPr algn="l">
              <a:spcBef>
                <a:spcPts val="1500"/>
              </a:spcBef>
              <a:spcAft>
                <a:spcPts val="1500"/>
              </a:spcAft>
            </a:pPr>
            <a:r>
              <a:rPr lang="en-GB" b="0" i="0" dirty="0">
                <a:solidFill>
                  <a:srgbClr val="0B0C0C"/>
                </a:solidFill>
                <a:effectLst/>
                <a:latin typeface="GDS Transport"/>
              </a:rPr>
              <a:t>We provide a </a:t>
            </a:r>
            <a:r>
              <a:rPr lang="en-GB" b="0" i="0" dirty="0">
                <a:solidFill>
                  <a:srgbClr val="1D70B8"/>
                </a:solidFill>
                <a:effectLst/>
                <a:latin typeface="GDS Transport"/>
                <a:hlinkClick r:id="rId7"/>
              </a:rPr>
              <a:t>wide range of guidance</a:t>
            </a:r>
            <a:r>
              <a:rPr lang="en-GB" b="0" i="0" dirty="0">
                <a:solidFill>
                  <a:srgbClr val="0B0C0C"/>
                </a:solidFill>
                <a:effectLst/>
                <a:latin typeface="GDS Transport"/>
              </a:rPr>
              <a:t>. This is to help you understand your trustee role and how to get things right and avoid mistakes.</a:t>
            </a:r>
          </a:p>
          <a:p>
            <a:pPr algn="l">
              <a:spcBef>
                <a:spcPts val="1500"/>
              </a:spcBef>
              <a:spcAft>
                <a:spcPts val="1500"/>
              </a:spcAft>
            </a:pPr>
            <a:r>
              <a:rPr lang="en-GB" b="0" i="0" dirty="0">
                <a:solidFill>
                  <a:srgbClr val="0B0C0C"/>
                </a:solidFill>
                <a:effectLst/>
                <a:latin typeface="GDS Transport"/>
              </a:rPr>
              <a:t>If you cannot find the information you need in our guidance or if you need help with what to send us or getting our permission, you can:</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call us: 0300 066 9197 Monday to Friday between 9am and 5pm</a:t>
            </a:r>
          </a:p>
          <a:p>
            <a:pPr algn="l">
              <a:spcBef>
                <a:spcPts val="2625"/>
              </a:spcBef>
            </a:pPr>
            <a:r>
              <a:rPr lang="en-GB" b="1" i="0" dirty="0">
                <a:solidFill>
                  <a:srgbClr val="0B0C0C"/>
                </a:solidFill>
                <a:effectLst/>
                <a:latin typeface="GDS Transport"/>
              </a:rPr>
              <a:t>Information we will send you</a:t>
            </a:r>
          </a:p>
          <a:p>
            <a:pPr algn="l">
              <a:spcBef>
                <a:spcPts val="1500"/>
              </a:spcBef>
              <a:spcAft>
                <a:spcPts val="1500"/>
              </a:spcAft>
            </a:pPr>
            <a:r>
              <a:rPr lang="en-GB" b="0" i="0" dirty="0">
                <a:solidFill>
                  <a:srgbClr val="0B0C0C"/>
                </a:solidFill>
                <a:effectLst/>
                <a:latin typeface="GDS Transport"/>
              </a:rPr>
              <a:t>We send:</a:t>
            </a:r>
          </a:p>
          <a:p>
            <a:pPr algn="l">
              <a:spcBef>
                <a:spcPts val="1500"/>
              </a:spcBef>
              <a:spcAft>
                <a:spcPts val="375"/>
              </a:spcAft>
              <a:buFont typeface="Arial" panose="020B0604020202020204" pitchFamily="34" charset="0"/>
              <a:buChar char="•"/>
            </a:pPr>
            <a:r>
              <a:rPr lang="en-GB" b="0" i="0" dirty="0">
                <a:solidFill>
                  <a:srgbClr val="1D70B8"/>
                </a:solidFill>
                <a:effectLst/>
                <a:latin typeface="GDS Transport"/>
                <a:hlinkClick r:id="rId8"/>
              </a:rPr>
              <a:t>a welcome pack</a:t>
            </a:r>
            <a:r>
              <a:rPr lang="en-GB" b="0" i="0" dirty="0">
                <a:solidFill>
                  <a:srgbClr val="0B0C0C"/>
                </a:solidFill>
                <a:effectLst/>
                <a:latin typeface="GDS Transport"/>
              </a:rPr>
              <a:t> to you when you become a trustee for the first time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regulatory alerts to your charity about risks that could affect it</a:t>
            </a:r>
          </a:p>
          <a:p>
            <a:pPr algn="l">
              <a:spcBef>
                <a:spcPts val="1500"/>
              </a:spcBef>
              <a:spcAft>
                <a:spcPts val="1500"/>
              </a:spcAft>
            </a:pPr>
            <a:r>
              <a:rPr lang="en-GB" b="0" i="0" dirty="0">
                <a:solidFill>
                  <a:srgbClr val="0B0C0C"/>
                </a:solidFill>
                <a:effectLst/>
                <a:latin typeface="GDS Transport"/>
              </a:rPr>
              <a:t>You can also:</a:t>
            </a:r>
          </a:p>
          <a:p>
            <a:pPr algn="l">
              <a:spcBef>
                <a:spcPts val="1500"/>
              </a:spcBef>
              <a:spcAft>
                <a:spcPts val="375"/>
              </a:spcAft>
              <a:buFont typeface="Arial" panose="020B0604020202020204" pitchFamily="34" charset="0"/>
              <a:buChar char="•"/>
            </a:pPr>
            <a:r>
              <a:rPr lang="en-GB" b="0" i="0" dirty="0">
                <a:solidFill>
                  <a:srgbClr val="1D70B8"/>
                </a:solidFill>
                <a:effectLst/>
                <a:latin typeface="GDS Transport"/>
                <a:hlinkClick r:id="rId9"/>
              </a:rPr>
              <a:t>sign up to get updates</a:t>
            </a:r>
            <a:r>
              <a:rPr lang="en-GB" b="0" i="0" dirty="0">
                <a:solidFill>
                  <a:srgbClr val="0B0C0C"/>
                </a:solidFill>
                <a:effectLst/>
                <a:latin typeface="GDS Transport"/>
              </a:rPr>
              <a:t> when we add new content to our website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follow us on </a:t>
            </a:r>
            <a:r>
              <a:rPr lang="en-GB" b="0" i="0" dirty="0">
                <a:solidFill>
                  <a:srgbClr val="1D70B8"/>
                </a:solidFill>
                <a:effectLst/>
                <a:latin typeface="GDS Transport"/>
                <a:hlinkClick r:id="rId10"/>
              </a:rPr>
              <a:t>Twitter</a:t>
            </a:r>
            <a:r>
              <a:rPr lang="en-GB" b="0" i="0" dirty="0">
                <a:solidFill>
                  <a:srgbClr val="0B0C0C"/>
                </a:solidFill>
                <a:effectLst/>
                <a:latin typeface="GDS Transport"/>
              </a:rPr>
              <a:t> or </a:t>
            </a:r>
            <a:r>
              <a:rPr lang="en-GB" b="0" i="0" dirty="0">
                <a:solidFill>
                  <a:srgbClr val="1D70B8"/>
                </a:solidFill>
                <a:effectLst/>
                <a:latin typeface="GDS Transport"/>
                <a:hlinkClick r:id="rId11"/>
              </a:rPr>
              <a:t>LinkedIn</a:t>
            </a:r>
            <a:endParaRPr lang="en-GB" b="0" i="0" dirty="0">
              <a:solidFill>
                <a:srgbClr val="0B0C0C"/>
              </a:solidFill>
              <a:effectLst/>
              <a:latin typeface="GDS Transport"/>
            </a:endParaRPr>
          </a:p>
          <a:p>
            <a:pPr algn="l">
              <a:spcBef>
                <a:spcPts val="1500"/>
              </a:spcBef>
              <a:spcAft>
                <a:spcPts val="375"/>
              </a:spcAft>
              <a:buFont typeface="Arial" panose="020B0604020202020204" pitchFamily="34" charset="0"/>
              <a:buChar char="•"/>
            </a:pPr>
            <a:r>
              <a:rPr lang="en-GB" b="0" i="0" dirty="0">
                <a:solidFill>
                  <a:srgbClr val="1D70B8"/>
                </a:solidFill>
                <a:effectLst/>
                <a:latin typeface="GDS Transport"/>
                <a:hlinkClick r:id="rId12"/>
              </a:rPr>
              <a:t>read our blog</a:t>
            </a:r>
            <a:endParaRPr lang="en-GB" b="0" i="0" dirty="0">
              <a:solidFill>
                <a:srgbClr val="0B0C0C"/>
              </a:solidFill>
              <a:effectLst/>
              <a:latin typeface="GDS Transport"/>
            </a:endParaRPr>
          </a:p>
          <a:p>
            <a:pPr algn="l">
              <a:spcBef>
                <a:spcPts val="2625"/>
              </a:spcBef>
            </a:pPr>
            <a:r>
              <a:rPr lang="en-GB" b="1" i="0" dirty="0">
                <a:solidFill>
                  <a:srgbClr val="0B0C0C"/>
                </a:solidFill>
                <a:effectLst/>
                <a:latin typeface="GDS Transport"/>
              </a:rPr>
              <a:t>Know when your charity needs permission from the Charity Commission to do something</a:t>
            </a:r>
          </a:p>
          <a:p>
            <a:pPr algn="l">
              <a:spcBef>
                <a:spcPts val="1500"/>
              </a:spcBef>
              <a:spcAft>
                <a:spcPts val="1500"/>
              </a:spcAft>
            </a:pPr>
            <a:r>
              <a:rPr lang="en-GB" b="0" i="0" dirty="0">
                <a:solidFill>
                  <a:srgbClr val="0B0C0C"/>
                </a:solidFill>
                <a:effectLst/>
                <a:latin typeface="GDS Transport"/>
              </a:rPr>
              <a:t>The most common things that a charity may need permission for are: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changing its governing document</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paying a trustee or someone connected to them (not including expenses)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buying, selling or leasing land from or to anyone connected with the charity</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spending money or selling land (without replacement) that the charity should keep forever (‘permanent endowment’)</a:t>
            </a:r>
          </a:p>
          <a:p>
            <a:pPr algn="l">
              <a:spcBef>
                <a:spcPts val="1500"/>
              </a:spcBef>
              <a:spcAft>
                <a:spcPts val="1500"/>
              </a:spcAft>
            </a:pPr>
            <a:r>
              <a:rPr lang="en-GB" b="0" i="0" dirty="0">
                <a:solidFill>
                  <a:srgbClr val="0B0C0C"/>
                </a:solidFill>
                <a:effectLst/>
                <a:latin typeface="GDS Transport"/>
              </a:rPr>
              <a:t>All the trustees of your charity are responsible for getting the right permission. Use our </a:t>
            </a:r>
            <a:r>
              <a:rPr lang="en-GB" b="0" i="0" dirty="0">
                <a:solidFill>
                  <a:srgbClr val="1D70B8"/>
                </a:solidFill>
                <a:effectLst/>
                <a:latin typeface="GDS Transport"/>
                <a:hlinkClick r:id="rId13"/>
              </a:rPr>
              <a:t>online services and forms</a:t>
            </a:r>
            <a:r>
              <a:rPr lang="en-GB" b="0" i="0" dirty="0">
                <a:solidFill>
                  <a:srgbClr val="0B0C0C"/>
                </a:solidFill>
                <a:effectLst/>
                <a:latin typeface="GDS Transport"/>
              </a:rPr>
              <a:t> to:</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find out if your charity needs a permission</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apply for a permission</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get guidance to help your charity get this right</a:t>
            </a:r>
          </a:p>
          <a:p>
            <a:pPr algn="l">
              <a:spcBef>
                <a:spcPts val="3375"/>
              </a:spcBef>
            </a:pPr>
            <a:r>
              <a:rPr lang="en-GB" b="1" i="0" dirty="0">
                <a:solidFill>
                  <a:srgbClr val="0B0C0C"/>
                </a:solidFill>
                <a:effectLst/>
                <a:latin typeface="GDS Transport"/>
              </a:rPr>
              <a:t>Other sources of help to support trustees</a:t>
            </a:r>
          </a:p>
          <a:p>
            <a:pPr algn="l">
              <a:spcBef>
                <a:spcPts val="1500"/>
              </a:spcBef>
              <a:spcAft>
                <a:spcPts val="1500"/>
              </a:spcAft>
            </a:pPr>
            <a:r>
              <a:rPr lang="en-GB" b="0" i="0" dirty="0">
                <a:solidFill>
                  <a:srgbClr val="0B0C0C"/>
                </a:solidFill>
                <a:effectLst/>
                <a:latin typeface="GDS Transport"/>
              </a:rPr>
              <a:t>As well as the services and help that we provide, there are many </a:t>
            </a:r>
            <a:r>
              <a:rPr lang="en-GB" b="0" i="0" dirty="0">
                <a:solidFill>
                  <a:srgbClr val="1D70B8"/>
                </a:solidFill>
                <a:effectLst/>
                <a:latin typeface="GDS Transport"/>
                <a:hlinkClick r:id="rId14"/>
              </a:rPr>
              <a:t>other organisations that can support you</a:t>
            </a:r>
            <a:r>
              <a:rPr lang="en-GB" b="0" i="0" dirty="0">
                <a:solidFill>
                  <a:srgbClr val="0B0C0C"/>
                </a:solidFill>
                <a:effectLst/>
                <a:latin typeface="GDS Transport"/>
              </a:rPr>
              <a:t>. Other regulators who provide advice include:</a:t>
            </a:r>
          </a:p>
          <a:p>
            <a:pPr algn="l">
              <a:spcBef>
                <a:spcPts val="1500"/>
              </a:spcBef>
              <a:spcAft>
                <a:spcPts val="375"/>
              </a:spcAft>
              <a:buFont typeface="Arial" panose="020B0604020202020204" pitchFamily="34" charset="0"/>
              <a:buChar char="•"/>
            </a:pPr>
            <a:r>
              <a:rPr lang="en-GB" b="0" i="0" dirty="0">
                <a:solidFill>
                  <a:srgbClr val="1D70B8"/>
                </a:solidFill>
                <a:effectLst/>
                <a:latin typeface="GDS Transport"/>
                <a:hlinkClick r:id="rId15"/>
              </a:rPr>
              <a:t>Fundraising Regulator</a:t>
            </a:r>
            <a:r>
              <a:rPr lang="en-GB" b="0" i="0" dirty="0">
                <a:solidFill>
                  <a:srgbClr val="0B0C0C"/>
                </a:solidFill>
                <a:effectLst/>
                <a:latin typeface="GDS Transport"/>
              </a:rPr>
              <a:t> on the rules around raising money</a:t>
            </a:r>
          </a:p>
          <a:p>
            <a:pPr algn="l">
              <a:spcBef>
                <a:spcPts val="1500"/>
              </a:spcBef>
              <a:spcAft>
                <a:spcPts val="375"/>
              </a:spcAft>
              <a:buFont typeface="Arial" panose="020B0604020202020204" pitchFamily="34" charset="0"/>
              <a:buChar char="•"/>
            </a:pPr>
            <a:r>
              <a:rPr lang="en-GB" b="0" i="0" dirty="0">
                <a:solidFill>
                  <a:srgbClr val="1D70B8"/>
                </a:solidFill>
                <a:effectLst/>
                <a:latin typeface="GDS Transport"/>
                <a:hlinkClick r:id="rId16"/>
              </a:rPr>
              <a:t>Information Commissioner’s Office</a:t>
            </a:r>
            <a:r>
              <a:rPr lang="en-GB" b="0" i="0" dirty="0">
                <a:solidFill>
                  <a:srgbClr val="0B0C0C"/>
                </a:solidFill>
                <a:effectLst/>
                <a:latin typeface="GDS Transport"/>
              </a:rPr>
              <a:t> on how to keep personal information about your charity’s staff, volunteers or donors safe</a:t>
            </a:r>
          </a:p>
          <a:p>
            <a:pPr algn="l">
              <a:spcBef>
                <a:spcPts val="1500"/>
              </a:spcBef>
              <a:spcAft>
                <a:spcPts val="1500"/>
              </a:spcAft>
            </a:pPr>
            <a:r>
              <a:rPr lang="en-GB" b="0" i="0" dirty="0">
                <a:solidFill>
                  <a:srgbClr val="0B0C0C"/>
                </a:solidFill>
                <a:effectLst/>
                <a:latin typeface="GDS Transport"/>
              </a:rPr>
              <a:t>If you and the other trustees do not have the specialist knowledge needed to make a decision, get advice from a suitable source – for example, a solicitor, accountant or surveyor. You should make sure you get the right advice from the right place when you need it.</a:t>
            </a:r>
          </a:p>
          <a:p>
            <a:endParaRPr lang="en-GB" b="0" dirty="0"/>
          </a:p>
        </p:txBody>
      </p:sp>
      <p:sp>
        <p:nvSpPr>
          <p:cNvPr id="4" name="Slide Number Placeholder 3">
            <a:extLst>
              <a:ext uri="{FF2B5EF4-FFF2-40B4-BE49-F238E27FC236}">
                <a16:creationId xmlns:a16="http://schemas.microsoft.com/office/drawing/2014/main" id="{6D49B849-714B-DA76-D3B7-1828197C004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7E48A-B93D-4429-9AAD-6D160EA7DBA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201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8083C-6048-95AC-C700-760392422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A2F52-42FB-4989-F208-B69B99A8A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D1B3B-F230-9A26-33FA-C2F56015AE36}"/>
              </a:ext>
            </a:extLst>
          </p:cNvPr>
          <p:cNvSpPr>
            <a:spLocks noGrp="1"/>
          </p:cNvSpPr>
          <p:nvPr>
            <p:ph type="body" idx="1"/>
          </p:nvPr>
        </p:nvSpPr>
        <p:spPr/>
        <p:txBody>
          <a:bodyPr/>
          <a:lstStyle/>
          <a:p>
            <a:endParaRPr lang="en-GB" b="0" dirty="0"/>
          </a:p>
        </p:txBody>
      </p:sp>
      <p:sp>
        <p:nvSpPr>
          <p:cNvPr id="4" name="Slide Number Placeholder 3">
            <a:extLst>
              <a:ext uri="{FF2B5EF4-FFF2-40B4-BE49-F238E27FC236}">
                <a16:creationId xmlns:a16="http://schemas.microsoft.com/office/drawing/2014/main" id="{04A8BE35-5C63-0BA6-5617-74251A3EFD9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7E48A-B93D-4429-9AAD-6D160EA7DBA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479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97853-321C-1E29-3AF1-8EDE7A8B8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61E3C-860B-1C95-5289-17B9C7198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9A6E9-B365-CD8A-66A2-1EA7FF61BD9A}"/>
              </a:ext>
            </a:extLst>
          </p:cNvPr>
          <p:cNvSpPr>
            <a:spLocks noGrp="1"/>
          </p:cNvSpPr>
          <p:nvPr>
            <p:ph type="body" idx="1"/>
          </p:nvPr>
        </p:nvSpPr>
        <p:spPr/>
        <p:txBody>
          <a:bodyPr/>
          <a:lstStyle/>
          <a:p>
            <a:pPr algn="l">
              <a:spcBef>
                <a:spcPts val="1500"/>
              </a:spcBef>
              <a:spcAft>
                <a:spcPts val="1500"/>
              </a:spcAft>
            </a:pPr>
            <a:r>
              <a:rPr lang="en-GB" b="0" i="0" dirty="0">
                <a:solidFill>
                  <a:srgbClr val="0B0C0C"/>
                </a:solidFill>
                <a:effectLst/>
                <a:latin typeface="GDS Transport"/>
              </a:rPr>
              <a:t>All charities have a responsibility to ensure they don’t cause harm to anyone who has contact with them. Charities working with children or adults at risk have extra responsibilities.</a:t>
            </a:r>
          </a:p>
          <a:p>
            <a:pPr algn="l">
              <a:spcBef>
                <a:spcPts val="1500"/>
              </a:spcBef>
              <a:spcAft>
                <a:spcPts val="1500"/>
              </a:spcAft>
            </a:pPr>
            <a:r>
              <a:rPr lang="en-GB" b="0" i="0" dirty="0">
                <a:solidFill>
                  <a:srgbClr val="0B0C0C"/>
                </a:solidFill>
                <a:effectLst/>
                <a:latin typeface="GDS Transport"/>
              </a:rPr>
              <a:t>As a trustee you must make sure your charity fulfils this responsibility. Even if you delegate some activities to a safeguarding lead or group, you retain overall responsibility. You will find a link to our more detailed guidance at the end of this summary.</a:t>
            </a:r>
          </a:p>
          <a:p>
            <a:pPr algn="l">
              <a:spcBef>
                <a:spcPts val="1500"/>
              </a:spcBef>
              <a:spcAft>
                <a:spcPts val="1500"/>
              </a:spcAft>
            </a:pPr>
            <a:r>
              <a:rPr lang="en-GB" b="0" i="0" dirty="0">
                <a:solidFill>
                  <a:srgbClr val="0B0C0C"/>
                </a:solidFill>
                <a:effectLst/>
                <a:latin typeface="GDS Transport"/>
              </a:rPr>
              <a:t>Harm and abuse have a devastating impact. A strong safeguarding culture means: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you protect people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you minimise the risks of any harm or abuse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everyone has confidence their concerns will be dealt with appropriately</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everyone at the charity understands their role</a:t>
            </a:r>
          </a:p>
          <a:p>
            <a:pPr algn="l">
              <a:spcBef>
                <a:spcPts val="1500"/>
              </a:spcBef>
              <a:spcAft>
                <a:spcPts val="1500"/>
              </a:spcAft>
            </a:pPr>
            <a:r>
              <a:rPr lang="en-GB" b="0" i="0" dirty="0">
                <a:solidFill>
                  <a:srgbClr val="0B0C0C"/>
                </a:solidFill>
                <a:effectLst/>
                <a:latin typeface="GDS Transport"/>
              </a:rPr>
              <a:t>Every trustee must make sure their charity undertakes these 5 actions:</a:t>
            </a:r>
          </a:p>
          <a:p>
            <a:pPr algn="l">
              <a:spcBef>
                <a:spcPts val="3375"/>
              </a:spcBef>
            </a:pPr>
            <a:r>
              <a:rPr lang="en-GB" b="1" i="0" dirty="0">
                <a:solidFill>
                  <a:srgbClr val="0B0C0C"/>
                </a:solidFill>
                <a:effectLst/>
                <a:latin typeface="GDS Transport"/>
              </a:rPr>
              <a:t>Identify and manage risks</a:t>
            </a:r>
          </a:p>
          <a:p>
            <a:pPr algn="l">
              <a:spcBef>
                <a:spcPts val="1500"/>
              </a:spcBef>
              <a:spcAft>
                <a:spcPts val="1500"/>
              </a:spcAft>
            </a:pPr>
            <a:r>
              <a:rPr lang="en-GB" b="0" i="0" dirty="0">
                <a:solidFill>
                  <a:srgbClr val="0B0C0C"/>
                </a:solidFill>
                <a:effectLst/>
                <a:latin typeface="GDS Transport"/>
              </a:rPr>
              <a:t>Each charity must identify any safeguarding risks it must manage. These could depend on:</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who your charity works with</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where it operates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what it does</a:t>
            </a:r>
          </a:p>
          <a:p>
            <a:pPr algn="l">
              <a:spcBef>
                <a:spcPts val="2625"/>
              </a:spcBef>
            </a:pPr>
            <a:r>
              <a:rPr lang="en-GB" b="1" i="0" dirty="0">
                <a:solidFill>
                  <a:srgbClr val="0B0C0C"/>
                </a:solidFill>
                <a:effectLst/>
                <a:latin typeface="GDS Transport"/>
              </a:rPr>
              <a:t>Action</a:t>
            </a:r>
          </a:p>
          <a:p>
            <a:pPr algn="l">
              <a:spcBef>
                <a:spcPts val="1500"/>
              </a:spcBef>
              <a:spcAft>
                <a:spcPts val="1500"/>
              </a:spcAft>
            </a:pPr>
            <a:r>
              <a:rPr lang="en-GB" b="0" i="0" dirty="0">
                <a:solidFill>
                  <a:srgbClr val="0B0C0C"/>
                </a:solidFill>
                <a:effectLst/>
                <a:latin typeface="GDS Transport"/>
              </a:rPr>
              <a:t>Identify your charity’s safeguarding risks. Use our </a:t>
            </a:r>
            <a:r>
              <a:rPr lang="en-GB" b="0" i="0" dirty="0">
                <a:solidFill>
                  <a:srgbClr val="1D70B8"/>
                </a:solidFill>
                <a:effectLst/>
                <a:latin typeface="GDS Transport"/>
                <a:hlinkClick r:id="rId3"/>
              </a:rPr>
              <a:t>detailed guidance</a:t>
            </a:r>
            <a:r>
              <a:rPr lang="en-GB" b="0" i="0" dirty="0">
                <a:solidFill>
                  <a:srgbClr val="0B0C0C"/>
                </a:solidFill>
                <a:effectLst/>
                <a:latin typeface="GDS Transport"/>
              </a:rPr>
              <a:t> to help you identify and address risks associated with:</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working with children and young people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working with adults at risk</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operating online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working with other bodies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working overseas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preventing terrorist abuse</a:t>
            </a:r>
          </a:p>
          <a:p>
            <a:pPr algn="l">
              <a:spcBef>
                <a:spcPts val="3375"/>
              </a:spcBef>
            </a:pPr>
            <a:r>
              <a:rPr lang="en-GB" b="1" i="0" dirty="0">
                <a:solidFill>
                  <a:srgbClr val="0B0C0C"/>
                </a:solidFill>
                <a:effectLst/>
                <a:latin typeface="GDS Transport"/>
              </a:rPr>
              <a:t>Have suitable policies and practices in place</a:t>
            </a:r>
          </a:p>
          <a:p>
            <a:pPr algn="l">
              <a:spcBef>
                <a:spcPts val="1500"/>
              </a:spcBef>
              <a:spcAft>
                <a:spcPts val="1500"/>
              </a:spcAft>
            </a:pPr>
            <a:r>
              <a:rPr lang="en-GB" b="0" i="0" dirty="0">
                <a:solidFill>
                  <a:srgbClr val="0B0C0C"/>
                </a:solidFill>
                <a:effectLst/>
                <a:latin typeface="GDS Transport"/>
              </a:rPr>
              <a:t>Your charity must have </a:t>
            </a:r>
            <a:r>
              <a:rPr lang="en-GB" b="0" i="0" dirty="0">
                <a:solidFill>
                  <a:srgbClr val="1D70B8"/>
                </a:solidFill>
                <a:effectLst/>
                <a:latin typeface="GDS Transport"/>
                <a:hlinkClick r:id="rId4"/>
              </a:rPr>
              <a:t>robust safeguarding policies</a:t>
            </a:r>
            <a:r>
              <a:rPr lang="en-GB" b="0" i="0" dirty="0">
                <a:solidFill>
                  <a:srgbClr val="0B0C0C"/>
                </a:solidFill>
                <a:effectLst/>
                <a:latin typeface="GDS Transport"/>
              </a:rPr>
              <a:t> which everyone understands and uses.</a:t>
            </a:r>
          </a:p>
          <a:p>
            <a:pPr algn="l">
              <a:spcBef>
                <a:spcPts val="1500"/>
              </a:spcBef>
              <a:spcAft>
                <a:spcPts val="1500"/>
              </a:spcAft>
            </a:pPr>
            <a:r>
              <a:rPr lang="en-GB" b="0" i="0" dirty="0">
                <a:solidFill>
                  <a:srgbClr val="0B0C0C"/>
                </a:solidFill>
                <a:effectLst/>
                <a:latin typeface="GDS Transport"/>
              </a:rPr>
              <a:t>These should include making sure everyone knows how to identify and report a concern or incident.</a:t>
            </a:r>
          </a:p>
          <a:p>
            <a:pPr algn="l">
              <a:spcBef>
                <a:spcPts val="2625"/>
              </a:spcBef>
            </a:pPr>
            <a:r>
              <a:rPr lang="en-GB" b="1" i="0" dirty="0">
                <a:solidFill>
                  <a:srgbClr val="0B0C0C"/>
                </a:solidFill>
                <a:effectLst/>
                <a:latin typeface="GDS Transport"/>
              </a:rPr>
              <a:t>Action</a:t>
            </a:r>
          </a:p>
          <a:p>
            <a:pPr algn="l">
              <a:spcBef>
                <a:spcPts val="1500"/>
              </a:spcBef>
              <a:spcAft>
                <a:spcPts val="1500"/>
              </a:spcAft>
            </a:pPr>
            <a:r>
              <a:rPr lang="en-GB" b="0" i="0" dirty="0">
                <a:solidFill>
                  <a:srgbClr val="0B0C0C"/>
                </a:solidFill>
                <a:effectLst/>
                <a:latin typeface="GDS Transport"/>
              </a:rPr>
              <a:t>Check when you last reviewed your policies and practices. If it’s been over a year, you need to review them as a priority.</a:t>
            </a:r>
          </a:p>
          <a:p>
            <a:pPr algn="l">
              <a:spcBef>
                <a:spcPts val="3375"/>
              </a:spcBef>
            </a:pPr>
            <a:r>
              <a:rPr lang="en-GB" b="1" i="0" dirty="0">
                <a:solidFill>
                  <a:srgbClr val="0B0C0C"/>
                </a:solidFill>
                <a:effectLst/>
                <a:latin typeface="GDS Transport"/>
              </a:rPr>
              <a:t>Carry out necessary checks</a:t>
            </a:r>
          </a:p>
          <a:p>
            <a:pPr algn="l">
              <a:spcBef>
                <a:spcPts val="1500"/>
              </a:spcBef>
              <a:spcAft>
                <a:spcPts val="1500"/>
              </a:spcAft>
            </a:pPr>
            <a:r>
              <a:rPr lang="en-GB" b="0" i="0" dirty="0">
                <a:solidFill>
                  <a:srgbClr val="0B0C0C"/>
                </a:solidFill>
                <a:effectLst/>
                <a:latin typeface="GDS Transport"/>
              </a:rPr>
              <a:t>You must make sure trustees, volunteers and staff are suitable to act in their roles through carrying out </a:t>
            </a:r>
            <a:r>
              <a:rPr lang="en-GB" b="0" i="0" dirty="0">
                <a:solidFill>
                  <a:srgbClr val="1D70B8"/>
                </a:solidFill>
                <a:effectLst/>
                <a:latin typeface="GDS Transport"/>
                <a:hlinkClick r:id="rId5"/>
              </a:rPr>
              <a:t>relevant checks</a:t>
            </a:r>
            <a:r>
              <a:rPr lang="en-GB" b="0" i="0" dirty="0">
                <a:solidFill>
                  <a:srgbClr val="0B0C0C"/>
                </a:solidFill>
                <a:effectLst/>
                <a:latin typeface="GDS Transport"/>
              </a:rPr>
              <a:t>. These could include checking gaps in people’s work history, references and carrying out Disclosure and Barring Service (DBS) checks.</a:t>
            </a:r>
          </a:p>
          <a:p>
            <a:pPr algn="l">
              <a:spcBef>
                <a:spcPts val="2625"/>
              </a:spcBef>
            </a:pPr>
            <a:r>
              <a:rPr lang="en-GB" b="1" i="0" dirty="0">
                <a:solidFill>
                  <a:srgbClr val="0B0C0C"/>
                </a:solidFill>
                <a:effectLst/>
                <a:latin typeface="GDS Transport"/>
              </a:rPr>
              <a:t>Action</a:t>
            </a:r>
          </a:p>
          <a:p>
            <a:pPr algn="l">
              <a:spcBef>
                <a:spcPts val="1500"/>
              </a:spcBef>
              <a:spcAft>
                <a:spcPts val="1500"/>
              </a:spcAft>
            </a:pPr>
            <a:r>
              <a:rPr lang="en-GB" b="0" i="0" dirty="0">
                <a:solidFill>
                  <a:srgbClr val="0B0C0C"/>
                </a:solidFill>
                <a:effectLst/>
                <a:latin typeface="GDS Transport"/>
              </a:rPr>
              <a:t>Go to the </a:t>
            </a:r>
            <a:r>
              <a:rPr lang="en-GB" b="0" i="0" dirty="0">
                <a:solidFill>
                  <a:srgbClr val="1D70B8"/>
                </a:solidFill>
                <a:effectLst/>
                <a:latin typeface="GDS Transport"/>
                <a:hlinkClick r:id="rId6"/>
              </a:rPr>
              <a:t>DBS</a:t>
            </a:r>
            <a:r>
              <a:rPr lang="en-GB" b="0" i="0" dirty="0">
                <a:solidFill>
                  <a:srgbClr val="0B0C0C"/>
                </a:solidFill>
                <a:effectLst/>
                <a:latin typeface="GDS Transport"/>
              </a:rPr>
              <a:t> for information on the levels of checks available to make sure your charity gets all the relevant checks.</a:t>
            </a:r>
          </a:p>
          <a:p>
            <a:pPr algn="l">
              <a:spcBef>
                <a:spcPts val="3375"/>
              </a:spcBef>
            </a:pPr>
            <a:r>
              <a:rPr lang="en-GB" b="1" i="0" dirty="0">
                <a:solidFill>
                  <a:srgbClr val="0B0C0C"/>
                </a:solidFill>
                <a:effectLst/>
                <a:latin typeface="GDS Transport"/>
              </a:rPr>
              <a:t>Protect your volunteers and staff</a:t>
            </a:r>
          </a:p>
          <a:p>
            <a:pPr algn="l">
              <a:spcBef>
                <a:spcPts val="1500"/>
              </a:spcBef>
              <a:spcAft>
                <a:spcPts val="1500"/>
              </a:spcAft>
            </a:pPr>
            <a:r>
              <a:rPr lang="en-GB" b="0" i="0" dirty="0">
                <a:solidFill>
                  <a:srgbClr val="0B0C0C"/>
                </a:solidFill>
                <a:effectLst/>
                <a:latin typeface="GDS Transport"/>
              </a:rPr>
              <a:t>This includes having </a:t>
            </a:r>
            <a:r>
              <a:rPr lang="en-GB" b="0" i="0" dirty="0">
                <a:solidFill>
                  <a:srgbClr val="1D70B8"/>
                </a:solidFill>
                <a:effectLst/>
                <a:latin typeface="GDS Transport"/>
                <a:hlinkClick r:id="rId7"/>
              </a:rPr>
              <a:t>clear policies</a:t>
            </a:r>
            <a:r>
              <a:rPr lang="en-GB" b="0" i="0" dirty="0">
                <a:solidFill>
                  <a:srgbClr val="0B0C0C"/>
                </a:solidFill>
                <a:effectLst/>
                <a:latin typeface="GDS Transport"/>
              </a:rPr>
              <a:t> on:</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bullying and harassment</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whistleblowing</a:t>
            </a:r>
          </a:p>
          <a:p>
            <a:pPr algn="l">
              <a:spcBef>
                <a:spcPts val="1500"/>
              </a:spcBef>
              <a:spcAft>
                <a:spcPts val="1500"/>
              </a:spcAft>
            </a:pPr>
            <a:r>
              <a:rPr lang="en-GB" b="0" i="0" dirty="0">
                <a:solidFill>
                  <a:srgbClr val="0B0C0C"/>
                </a:solidFill>
                <a:effectLst/>
                <a:latin typeface="GDS Transport"/>
              </a:rPr>
              <a:t>You must also have suitable insurance in place.</a:t>
            </a:r>
          </a:p>
          <a:p>
            <a:pPr algn="l">
              <a:spcBef>
                <a:spcPts val="2625"/>
              </a:spcBef>
            </a:pPr>
            <a:r>
              <a:rPr lang="en-GB" b="1" i="0" dirty="0">
                <a:solidFill>
                  <a:srgbClr val="0B0C0C"/>
                </a:solidFill>
                <a:effectLst/>
                <a:latin typeface="GDS Transport"/>
              </a:rPr>
              <a:t>Action</a:t>
            </a:r>
          </a:p>
          <a:p>
            <a:pPr algn="l">
              <a:spcBef>
                <a:spcPts val="1500"/>
              </a:spcBef>
              <a:spcAft>
                <a:spcPts val="1500"/>
              </a:spcAft>
            </a:pPr>
            <a:r>
              <a:rPr lang="en-GB" b="0" i="0" dirty="0">
                <a:solidFill>
                  <a:srgbClr val="0B0C0C"/>
                </a:solidFill>
                <a:effectLst/>
                <a:latin typeface="GDS Transport"/>
              </a:rPr>
              <a:t>Make sure your volunteers and staff know how to raise any bullying or harassment concerns.</a:t>
            </a:r>
          </a:p>
          <a:p>
            <a:pPr algn="l">
              <a:spcBef>
                <a:spcPts val="3375"/>
              </a:spcBef>
            </a:pPr>
            <a:r>
              <a:rPr lang="en-GB" b="1" i="0" dirty="0">
                <a:solidFill>
                  <a:srgbClr val="0B0C0C"/>
                </a:solidFill>
                <a:effectLst/>
                <a:latin typeface="GDS Transport"/>
              </a:rPr>
              <a:t>Handle and report incidents appropriately</a:t>
            </a:r>
          </a:p>
          <a:p>
            <a:pPr algn="l">
              <a:spcBef>
                <a:spcPts val="1500"/>
              </a:spcBef>
              <a:spcAft>
                <a:spcPts val="1500"/>
              </a:spcAft>
            </a:pPr>
            <a:r>
              <a:rPr lang="en-GB" b="0" i="0" dirty="0">
                <a:solidFill>
                  <a:srgbClr val="0B0C0C"/>
                </a:solidFill>
                <a:effectLst/>
                <a:latin typeface="GDS Transport"/>
              </a:rPr>
              <a:t>You must always follow your policies and procedures when </a:t>
            </a:r>
            <a:r>
              <a:rPr lang="en-GB" b="0" i="0" dirty="0">
                <a:solidFill>
                  <a:srgbClr val="1D70B8"/>
                </a:solidFill>
                <a:effectLst/>
                <a:latin typeface="GDS Transport"/>
                <a:hlinkClick r:id="rId8"/>
              </a:rPr>
              <a:t>handling incidents</a:t>
            </a:r>
            <a:r>
              <a:rPr lang="en-GB" b="0" i="0" dirty="0">
                <a:solidFill>
                  <a:srgbClr val="0B0C0C"/>
                </a:solidFill>
                <a:effectLst/>
                <a:latin typeface="GDS Transport"/>
              </a:rPr>
              <a:t> or allegations of abuse. This should include: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handling and recording in a secure and responsible way</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acting quickly, ensuring you stop or minimise any further harm or damage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reporting to all relevant agencies</a:t>
            </a:r>
          </a:p>
          <a:p>
            <a:endParaRPr lang="en-GB" b="0" dirty="0"/>
          </a:p>
        </p:txBody>
      </p:sp>
      <p:sp>
        <p:nvSpPr>
          <p:cNvPr id="4" name="Slide Number Placeholder 3">
            <a:extLst>
              <a:ext uri="{FF2B5EF4-FFF2-40B4-BE49-F238E27FC236}">
                <a16:creationId xmlns:a16="http://schemas.microsoft.com/office/drawing/2014/main" id="{A660B557-284B-48DB-B6E5-EA84CB9A1BE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7E48A-B93D-4429-9AAD-6D160EA7DBA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61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7E48A-B93D-4429-9AAD-6D160EA7DBA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9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9044-73B1-D248-DCC0-438B8894A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AAA7F-8E7B-4EA4-B6CE-7137F7903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0EF8E-82AC-1717-3B5E-75FB9FBAABE9}"/>
              </a:ext>
            </a:extLst>
          </p:cNvPr>
          <p:cNvSpPr>
            <a:spLocks noGrp="1"/>
          </p:cNvSpPr>
          <p:nvPr>
            <p:ph type="body" idx="1"/>
          </p:nvPr>
        </p:nvSpPr>
        <p:spPr/>
        <p:txBody>
          <a:bodyPr/>
          <a:lstStyle/>
          <a:p>
            <a:r>
              <a:rPr lang="en-GB" b="0" dirty="0"/>
              <a:t>Use your charity’s governing document</a:t>
            </a:r>
          </a:p>
          <a:p>
            <a:r>
              <a:rPr lang="en-GB" b="0" dirty="0"/>
              <a:t>This is your starting point.</a:t>
            </a:r>
          </a:p>
          <a:p>
            <a:endParaRPr lang="en-GB" b="0" dirty="0"/>
          </a:p>
          <a:p>
            <a:r>
              <a:rPr lang="en-GB" b="0" dirty="0"/>
              <a:t>Every charity has a governing document. It contains:</a:t>
            </a:r>
          </a:p>
          <a:p>
            <a:endParaRPr lang="en-GB" b="0" dirty="0"/>
          </a:p>
          <a:p>
            <a:r>
              <a:rPr lang="en-GB" b="0" dirty="0"/>
              <a:t>your charity’s aims or purposes (often referred to as its ‘objects’)</a:t>
            </a:r>
          </a:p>
          <a:p>
            <a:r>
              <a:rPr lang="en-GB" b="0" dirty="0"/>
              <a:t>rules for how it must operate</a:t>
            </a:r>
          </a:p>
          <a:p>
            <a:r>
              <a:rPr lang="en-GB" b="0" dirty="0"/>
              <a:t>Make sure you have the latest version. Use it when making your plans and decisions.</a:t>
            </a:r>
          </a:p>
          <a:p>
            <a:endParaRPr lang="en-GB" b="0" dirty="0"/>
          </a:p>
          <a:p>
            <a:r>
              <a:rPr lang="en-GB" b="0" dirty="0"/>
              <a:t>Use the register of charities to check what your charity’s governing document is. It’s usually a constitution, trust deed or memorandum and articles of association.</a:t>
            </a:r>
          </a:p>
          <a:p>
            <a:endParaRPr lang="en-GB" b="0" dirty="0"/>
          </a:p>
          <a:p>
            <a:r>
              <a:rPr lang="en-GB" b="0" dirty="0"/>
              <a:t>Focus on your charity’s purposes</a:t>
            </a:r>
          </a:p>
          <a:p>
            <a:r>
              <a:rPr lang="en-GB" b="0" dirty="0"/>
              <a:t>You must deliver only your charity’s purposes. Your charity’s funds can only be spent on supporting the delivery of these purposes.</a:t>
            </a:r>
          </a:p>
          <a:p>
            <a:endParaRPr lang="en-GB" b="0" dirty="0"/>
          </a:p>
          <a:p>
            <a:r>
              <a:rPr lang="en-GB" b="0" dirty="0"/>
              <a:t>Read the governing document. Make sure you understand:</a:t>
            </a:r>
          </a:p>
          <a:p>
            <a:endParaRPr lang="en-GB" b="0" dirty="0"/>
          </a:p>
          <a:p>
            <a:r>
              <a:rPr lang="en-GB" b="0" dirty="0"/>
              <a:t>what your charity is set up to achieve (its purposes)</a:t>
            </a:r>
          </a:p>
          <a:p>
            <a:r>
              <a:rPr lang="en-GB" b="0" dirty="0"/>
              <a:t>who your charity is there to benefit (its beneficiaries)</a:t>
            </a:r>
          </a:p>
          <a:p>
            <a:r>
              <a:rPr lang="en-GB" b="0" dirty="0"/>
              <a:t>what your charity can or cannot do to carry out its purposes (its powers)</a:t>
            </a:r>
          </a:p>
          <a:p>
            <a:r>
              <a:rPr lang="en-GB" b="0" dirty="0"/>
              <a:t>Checking that your charity is furthering its purposes is something you will do all the time as a trustee.</a:t>
            </a:r>
          </a:p>
          <a:p>
            <a:endParaRPr lang="en-GB" b="0" dirty="0"/>
          </a:p>
          <a:p>
            <a:r>
              <a:rPr lang="en-GB" b="0" dirty="0"/>
              <a:t>For example, whenever you:</a:t>
            </a:r>
          </a:p>
          <a:p>
            <a:endParaRPr lang="en-GB" b="0" dirty="0"/>
          </a:p>
          <a:p>
            <a:r>
              <a:rPr lang="en-GB" b="0" dirty="0"/>
              <a:t>set your budget for the year</a:t>
            </a:r>
          </a:p>
          <a:p>
            <a:r>
              <a:rPr lang="en-GB" b="0" dirty="0"/>
              <a:t>agree new projects or services</a:t>
            </a:r>
          </a:p>
          <a:p>
            <a:r>
              <a:rPr lang="en-GB" b="0" dirty="0"/>
              <a:t>think about how to use the charity’s property</a:t>
            </a:r>
          </a:p>
          <a:p>
            <a:r>
              <a:rPr lang="en-GB" b="0" dirty="0"/>
              <a:t>Drifting into activities that your charity is not set up to do</a:t>
            </a:r>
          </a:p>
          <a:p>
            <a:r>
              <a:rPr lang="en-GB" b="0" dirty="0"/>
              <a:t>This can happen if you do not focus on your charity’s purposes. For example, where the charity:</a:t>
            </a:r>
          </a:p>
          <a:p>
            <a:endParaRPr lang="en-GB" b="0" dirty="0"/>
          </a:p>
          <a:p>
            <a:r>
              <a:rPr lang="en-GB" b="0" dirty="0"/>
              <a:t>wants to deliver a new service, but trustees have not checked that this new work fits the charity’s purposes</a:t>
            </a:r>
          </a:p>
          <a:p>
            <a:r>
              <a:rPr lang="en-GB" b="0" dirty="0"/>
              <a:t>has applied for a grant, which must be spent on activities that do not match the charity’s purposes</a:t>
            </a:r>
          </a:p>
          <a:p>
            <a:r>
              <a:rPr lang="en-GB" b="0" dirty="0"/>
              <a:t>Using charity funds or resources on other purposes is very serious. Trustees may have to repay the charity from their own money.</a:t>
            </a:r>
          </a:p>
          <a:p>
            <a:endParaRPr lang="en-GB" b="0" dirty="0"/>
          </a:p>
          <a:p>
            <a:r>
              <a:rPr lang="en-GB" b="0" dirty="0"/>
              <a:t>Keep your charity’s purposes under review to ensure that they properly reflect what the charity does.</a:t>
            </a:r>
          </a:p>
          <a:p>
            <a:endParaRPr lang="en-GB" b="0" dirty="0"/>
          </a:p>
          <a:p>
            <a:r>
              <a:rPr lang="en-GB" b="0" dirty="0"/>
              <a:t>Public benefit</a:t>
            </a:r>
          </a:p>
          <a:p>
            <a:r>
              <a:rPr lang="en-GB" b="0" dirty="0"/>
              <a:t>Public benefit is what makes charities different from other organisations.</a:t>
            </a:r>
          </a:p>
          <a:p>
            <a:endParaRPr lang="en-GB" b="0" dirty="0"/>
          </a:p>
          <a:p>
            <a:r>
              <a:rPr lang="en-GB" b="0" dirty="0"/>
              <a:t>It is about providing a clear benefit for a wide enough section of the public when delivering your charity’s purposes.</a:t>
            </a:r>
          </a:p>
          <a:p>
            <a:endParaRPr lang="en-GB" b="0" dirty="0"/>
          </a:p>
          <a:p>
            <a:r>
              <a:rPr lang="en-GB" b="0" dirty="0"/>
              <a:t>You must run your charity for the public benefit. This means taking into account the Commission’s public benefit guidance on running a charity.</a:t>
            </a:r>
          </a:p>
          <a:p>
            <a:endParaRPr lang="en-GB" b="0" dirty="0"/>
          </a:p>
          <a:p>
            <a:r>
              <a:rPr lang="en-GB" b="0" dirty="0"/>
              <a:t>This explains how, when making decisions as trustees, you should:</a:t>
            </a:r>
          </a:p>
          <a:p>
            <a:endParaRPr lang="en-GB" b="0" dirty="0"/>
          </a:p>
          <a:p>
            <a:r>
              <a:rPr lang="en-GB" b="0" dirty="0"/>
              <a:t>be clear about who should benefit from your charity and what these benefits are</a:t>
            </a:r>
          </a:p>
          <a:p>
            <a:r>
              <a:rPr lang="en-GB" b="0" dirty="0"/>
              <a:t>make sure that any private benefits to individuals or organisations are necessary, incidental and in the interests of the charity</a:t>
            </a:r>
          </a:p>
          <a:p>
            <a:r>
              <a:rPr lang="en-GB" b="0" dirty="0"/>
              <a:t>manage any risk of harm to beneficiaries and the public that might arise from your charity’s work</a:t>
            </a:r>
          </a:p>
          <a:p>
            <a:r>
              <a:rPr lang="en-GB" b="0" dirty="0"/>
              <a:t>You must report on public benefit every year in your charity’s annual report: see our guidance on what to report.</a:t>
            </a:r>
          </a:p>
          <a:p>
            <a:endParaRPr lang="en-GB" b="0" dirty="0"/>
          </a:p>
          <a:p>
            <a:r>
              <a:rPr lang="en-GB" b="0" dirty="0"/>
              <a:t>What else your governing document says</a:t>
            </a:r>
          </a:p>
          <a:p>
            <a:r>
              <a:rPr lang="en-GB" b="0" dirty="0"/>
              <a:t>Your governing document has rules on how your charity must be managed. Make sure you know these and comply with them. This will help you make valid decisions. It also helps to avoid damaging disputes.</a:t>
            </a:r>
          </a:p>
          <a:p>
            <a:endParaRPr lang="en-GB" b="0" dirty="0"/>
          </a:p>
          <a:p>
            <a:r>
              <a:rPr lang="en-GB" b="0" dirty="0"/>
              <a:t>Governing documents usually say:</a:t>
            </a:r>
          </a:p>
          <a:p>
            <a:endParaRPr lang="en-GB" b="0" dirty="0"/>
          </a:p>
          <a:p>
            <a:r>
              <a:rPr lang="en-GB" b="0" dirty="0"/>
              <a:t>how trustees must be appointed</a:t>
            </a:r>
          </a:p>
          <a:p>
            <a:r>
              <a:rPr lang="en-GB" b="0" dirty="0"/>
              <a:t>how often trustees must meet</a:t>
            </a:r>
          </a:p>
          <a:p>
            <a:r>
              <a:rPr lang="en-GB" b="0" dirty="0"/>
              <a:t>how many trustees are needed to make a valid decision</a:t>
            </a:r>
          </a:p>
          <a:p>
            <a:r>
              <a:rPr lang="en-GB" b="0" dirty="0"/>
              <a:t>A governing document can give you extra powers. For example, powers to invest or borrow money. Check if there are any special conditions or restrictions you need to follow.</a:t>
            </a:r>
          </a:p>
          <a:p>
            <a:endParaRPr lang="en-GB" b="0" dirty="0"/>
          </a:p>
          <a:p>
            <a:r>
              <a:rPr lang="en-GB" b="0" dirty="0"/>
              <a:t>It might also say if there are things that you cannot do. For example:</a:t>
            </a:r>
          </a:p>
          <a:p>
            <a:endParaRPr lang="en-GB" b="0" dirty="0"/>
          </a:p>
          <a:p>
            <a:r>
              <a:rPr lang="en-GB" b="0" dirty="0"/>
              <a:t>making payments to trustees</a:t>
            </a:r>
          </a:p>
          <a:p>
            <a:r>
              <a:rPr lang="en-GB" b="0" dirty="0"/>
              <a:t>selling the charity’s land</a:t>
            </a:r>
          </a:p>
          <a:p>
            <a:r>
              <a:rPr lang="en-GB" b="0" dirty="0"/>
              <a:t>If you are using a power, make sure you comply with your trustee duties, such as the duty to act in the charity’s best interests.</a:t>
            </a:r>
          </a:p>
          <a:p>
            <a:endParaRPr lang="en-GB" b="0" dirty="0"/>
          </a:p>
          <a:p>
            <a:r>
              <a:rPr lang="en-GB" b="0" dirty="0"/>
              <a:t>You should also keep your governing document up to date.</a:t>
            </a:r>
          </a:p>
          <a:p>
            <a:endParaRPr lang="en-GB" b="0" dirty="0"/>
          </a:p>
          <a:p>
            <a:r>
              <a:rPr lang="en-GB" b="0" dirty="0"/>
              <a:t>The law</a:t>
            </a:r>
          </a:p>
          <a:p>
            <a:r>
              <a:rPr lang="en-GB" b="0" dirty="0"/>
              <a:t>You do not have to be an expert. But you must make sure your charity complies with the law.</a:t>
            </a:r>
          </a:p>
          <a:p>
            <a:endParaRPr lang="en-GB" b="0" dirty="0"/>
          </a:p>
          <a:p>
            <a:r>
              <a:rPr lang="en-GB" b="0" dirty="0"/>
              <a:t>To help you do this, take reasonable steps to find out what laws apply. For example, by reading relevant guidance or by getting appropriate professional advice.</a:t>
            </a:r>
          </a:p>
        </p:txBody>
      </p:sp>
      <p:sp>
        <p:nvSpPr>
          <p:cNvPr id="4" name="Slide Number Placeholder 3">
            <a:extLst>
              <a:ext uri="{FF2B5EF4-FFF2-40B4-BE49-F238E27FC236}">
                <a16:creationId xmlns:a16="http://schemas.microsoft.com/office/drawing/2014/main" id="{341F2856-6E02-A568-1156-D44A515BB88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7E48A-B93D-4429-9AAD-6D160EA7DBA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86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28032-EC94-5D2F-D785-2F8B8502A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825CF-B50E-7F79-2504-4A32E99EE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5E774-B096-8D8F-0A4B-3EA73312C08A}"/>
              </a:ext>
            </a:extLst>
          </p:cNvPr>
          <p:cNvSpPr>
            <a:spLocks noGrp="1"/>
          </p:cNvSpPr>
          <p:nvPr>
            <p:ph type="body" idx="1"/>
          </p:nvPr>
        </p:nvSpPr>
        <p:spPr/>
        <p:txBody>
          <a:bodyPr/>
          <a:lstStyle/>
          <a:p>
            <a:endParaRPr lang="en-GB" b="0" dirty="0"/>
          </a:p>
        </p:txBody>
      </p:sp>
      <p:sp>
        <p:nvSpPr>
          <p:cNvPr id="4" name="Slide Number Placeholder 3">
            <a:extLst>
              <a:ext uri="{FF2B5EF4-FFF2-40B4-BE49-F238E27FC236}">
                <a16:creationId xmlns:a16="http://schemas.microsoft.com/office/drawing/2014/main" id="{D0336A0F-E95D-0D3F-4CF3-111578CA00C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7E48A-B93D-4429-9AAD-6D160EA7DBA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95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8D118-6D79-6FE1-3EB1-9981462FB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38B8F-1F04-BA9F-865B-D18551014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D09CBC-F5BF-21BE-1570-472C942CED1A}"/>
              </a:ext>
            </a:extLst>
          </p:cNvPr>
          <p:cNvSpPr>
            <a:spLocks noGrp="1"/>
          </p:cNvSpPr>
          <p:nvPr>
            <p:ph type="body" idx="1"/>
          </p:nvPr>
        </p:nvSpPr>
        <p:spPr/>
        <p:txBody>
          <a:bodyPr/>
          <a:lstStyle/>
          <a:p>
            <a:pPr algn="l">
              <a:spcBef>
                <a:spcPts val="3375"/>
              </a:spcBef>
            </a:pPr>
            <a:r>
              <a:rPr lang="en-GB" b="1" i="0" dirty="0">
                <a:solidFill>
                  <a:srgbClr val="0B0C0C"/>
                </a:solidFill>
                <a:effectLst/>
                <a:latin typeface="GDS Transport"/>
              </a:rPr>
              <a:t>Follow the principles</a:t>
            </a:r>
          </a:p>
          <a:p>
            <a:pPr algn="l">
              <a:spcBef>
                <a:spcPts val="1500"/>
              </a:spcBef>
              <a:spcAft>
                <a:spcPts val="1500"/>
              </a:spcAft>
            </a:pPr>
            <a:r>
              <a:rPr lang="en-GB" b="0" i="0" dirty="0">
                <a:solidFill>
                  <a:srgbClr val="0B0C0C"/>
                </a:solidFill>
                <a:effectLst/>
                <a:latin typeface="GDS Transport"/>
              </a:rPr>
              <a:t>As trustees, you need to work together to make the best decisions you can for your charity.</a:t>
            </a:r>
          </a:p>
          <a:p>
            <a:pPr algn="l">
              <a:spcBef>
                <a:spcPts val="1500"/>
              </a:spcBef>
              <a:spcAft>
                <a:spcPts val="1500"/>
              </a:spcAft>
            </a:pPr>
            <a:r>
              <a:rPr lang="en-GB" b="0" i="0" dirty="0">
                <a:solidFill>
                  <a:srgbClr val="0B0C0C"/>
                </a:solidFill>
                <a:effectLst/>
                <a:latin typeface="GDS Transport"/>
              </a:rPr>
              <a:t>Often there will not be a perfect solution. Your decision can be different from the one another group of people would reach, but it must be an informed and responsible one in your situation.</a:t>
            </a:r>
          </a:p>
          <a:p>
            <a:pPr algn="l">
              <a:spcBef>
                <a:spcPts val="1500"/>
              </a:spcBef>
              <a:spcAft>
                <a:spcPts val="1500"/>
              </a:spcAft>
            </a:pPr>
            <a:r>
              <a:rPr lang="en-GB" b="0" i="0" dirty="0">
                <a:solidFill>
                  <a:srgbClr val="0B0C0C"/>
                </a:solidFill>
                <a:effectLst/>
                <a:latin typeface="GDS Transport"/>
              </a:rPr>
              <a:t>To meet this standard, you must:</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act within your powers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act honestly and with good intentions, and only in your charity’s interests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be sufficiently informed, taking any advice you need</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take account of all relevant factors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ignore irrelevant factors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manage conflicts of interest</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make a decision that is within a range of decisions that a reasonable body of trustees could make</a:t>
            </a:r>
          </a:p>
          <a:p>
            <a:pPr algn="l">
              <a:spcBef>
                <a:spcPts val="1500"/>
              </a:spcBef>
              <a:spcAft>
                <a:spcPts val="1500"/>
              </a:spcAft>
            </a:pPr>
            <a:r>
              <a:rPr lang="en-GB" b="0" i="0" dirty="0">
                <a:solidFill>
                  <a:srgbClr val="0B0C0C"/>
                </a:solidFill>
                <a:effectLst/>
                <a:latin typeface="GDS Transport"/>
              </a:rPr>
              <a:t>These principles should always guide your approach. But make especially sure that you and the other trustees can show that you have used them for decisions which are: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complex, or</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high impact, or</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involving significant money or other property, or</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high risk</a:t>
            </a:r>
          </a:p>
          <a:p>
            <a:pPr algn="l">
              <a:spcBef>
                <a:spcPts val="1500"/>
              </a:spcBef>
              <a:spcAft>
                <a:spcPts val="1500"/>
              </a:spcAft>
            </a:pPr>
            <a:r>
              <a:rPr lang="en-GB" b="0" i="0" dirty="0">
                <a:solidFill>
                  <a:srgbClr val="0B0C0C"/>
                </a:solidFill>
                <a:effectLst/>
                <a:latin typeface="GDS Transport"/>
              </a:rPr>
              <a:t>We recommend you use our </a:t>
            </a:r>
            <a:r>
              <a:rPr lang="en-GB" b="0" i="0" dirty="0">
                <a:solidFill>
                  <a:srgbClr val="1D70B8"/>
                </a:solidFill>
                <a:effectLst/>
                <a:latin typeface="GDS Transport"/>
                <a:hlinkClick r:id="rId3"/>
              </a:rPr>
              <a:t>It’s your decision guidance</a:t>
            </a:r>
            <a:r>
              <a:rPr lang="en-GB" b="0" i="0" dirty="0">
                <a:solidFill>
                  <a:srgbClr val="0B0C0C"/>
                </a:solidFill>
                <a:effectLst/>
                <a:latin typeface="GDS Transport"/>
              </a:rPr>
              <a:t> to help in those cases. It gives more detail about each principle.</a:t>
            </a:r>
          </a:p>
          <a:p>
            <a:pPr algn="l">
              <a:spcBef>
                <a:spcPts val="1500"/>
              </a:spcBef>
              <a:spcAft>
                <a:spcPts val="1500"/>
              </a:spcAft>
            </a:pPr>
            <a:r>
              <a:rPr lang="en-GB" b="0" i="0" dirty="0">
                <a:solidFill>
                  <a:srgbClr val="0B0C0C"/>
                </a:solidFill>
                <a:effectLst/>
                <a:latin typeface="GDS Transport"/>
              </a:rPr>
              <a:t>There are some practical things you can do and think about to support these principles so that your charity makes decisions correctly. We have summarised them here.</a:t>
            </a:r>
          </a:p>
          <a:p>
            <a:pPr algn="l">
              <a:spcBef>
                <a:spcPts val="3375"/>
              </a:spcBef>
            </a:pPr>
            <a:r>
              <a:rPr lang="en-GB" b="1" i="0" dirty="0">
                <a:solidFill>
                  <a:srgbClr val="0B0C0C"/>
                </a:solidFill>
                <a:effectLst/>
                <a:latin typeface="GDS Transport"/>
              </a:rPr>
              <a:t>Keep records from the start</a:t>
            </a:r>
          </a:p>
          <a:p>
            <a:pPr algn="l">
              <a:spcBef>
                <a:spcPts val="1500"/>
              </a:spcBef>
              <a:spcAft>
                <a:spcPts val="1500"/>
              </a:spcAft>
            </a:pPr>
            <a:r>
              <a:rPr lang="en-GB" b="0" i="0" dirty="0">
                <a:solidFill>
                  <a:srgbClr val="0B0C0C"/>
                </a:solidFill>
                <a:effectLst/>
                <a:latin typeface="GDS Transport"/>
              </a:rPr>
              <a:t>Record in your meeting minutes or separately:</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meeting dates and who attended</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any conflicts of interest – who they affected and how you handled them</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what information and advice you used, and how you used it</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options you considered and the main reasons for your decision</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any disagreements worth noting</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the results of any vote</a:t>
            </a:r>
          </a:p>
          <a:p>
            <a:pPr algn="l">
              <a:spcBef>
                <a:spcPts val="1500"/>
              </a:spcBef>
              <a:spcAft>
                <a:spcPts val="1500"/>
              </a:spcAft>
            </a:pPr>
            <a:r>
              <a:rPr lang="en-GB" b="0" i="0" dirty="0">
                <a:solidFill>
                  <a:srgbClr val="0B0C0C"/>
                </a:solidFill>
                <a:effectLst/>
                <a:latin typeface="GDS Transport"/>
              </a:rPr>
              <a:t>Check that this is happening so that you can show that you have acted properly.</a:t>
            </a:r>
          </a:p>
          <a:p>
            <a:pPr algn="l">
              <a:spcBef>
                <a:spcPts val="3375"/>
              </a:spcBef>
            </a:pPr>
            <a:r>
              <a:rPr lang="en-GB" b="1" i="0" dirty="0">
                <a:solidFill>
                  <a:srgbClr val="0B0C0C"/>
                </a:solidFill>
                <a:effectLst/>
                <a:latin typeface="GDS Transport"/>
              </a:rPr>
              <a:t>Follow your charity’s rules and the law</a:t>
            </a:r>
          </a:p>
          <a:p>
            <a:pPr algn="l">
              <a:spcBef>
                <a:spcPts val="1500"/>
              </a:spcBef>
              <a:spcAft>
                <a:spcPts val="1500"/>
              </a:spcAft>
            </a:pPr>
            <a:r>
              <a:rPr lang="en-GB" b="0" i="0" dirty="0">
                <a:solidFill>
                  <a:srgbClr val="0B0C0C"/>
                </a:solidFill>
                <a:effectLst/>
                <a:latin typeface="GDS Transport"/>
              </a:rPr>
              <a:t>Your charity’s governing document, and some laws, set out the powers you can use to run your charity to help deliver its charitable purposes. For example, most trustees have powers to invest and borrow money.</a:t>
            </a:r>
          </a:p>
          <a:p>
            <a:pPr algn="l">
              <a:spcBef>
                <a:spcPts val="1500"/>
              </a:spcBef>
              <a:spcAft>
                <a:spcPts val="1500"/>
              </a:spcAft>
            </a:pPr>
            <a:r>
              <a:rPr lang="en-GB" b="0" i="0" dirty="0">
                <a:solidFill>
                  <a:srgbClr val="0B0C0C"/>
                </a:solidFill>
                <a:effectLst/>
                <a:latin typeface="GDS Transport"/>
              </a:rPr>
              <a:t>You and the other trustees must:</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only make decisions that deliver your charity’s purposes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have the right powers to carry out your decision</a:t>
            </a:r>
          </a:p>
          <a:p>
            <a:pPr algn="l">
              <a:spcBef>
                <a:spcPts val="1500"/>
              </a:spcBef>
              <a:spcAft>
                <a:spcPts val="1500"/>
              </a:spcAft>
            </a:pPr>
            <a:r>
              <a:rPr lang="en-GB" b="0" i="0" dirty="0">
                <a:solidFill>
                  <a:srgbClr val="0B0C0C"/>
                </a:solidFill>
                <a:effectLst/>
                <a:latin typeface="GDS Transport"/>
              </a:rPr>
              <a:t>Take advice if you are unsure about what you are allowed to do.</a:t>
            </a:r>
          </a:p>
          <a:p>
            <a:pPr algn="l">
              <a:spcBef>
                <a:spcPts val="2625"/>
              </a:spcBef>
            </a:pPr>
            <a:r>
              <a:rPr lang="en-GB" b="1" i="0" dirty="0">
                <a:solidFill>
                  <a:srgbClr val="0B0C0C"/>
                </a:solidFill>
                <a:effectLst/>
                <a:latin typeface="GDS Transport"/>
              </a:rPr>
              <a:t>Get permission if you need it</a:t>
            </a:r>
          </a:p>
          <a:p>
            <a:pPr algn="l">
              <a:spcBef>
                <a:spcPts val="1500"/>
              </a:spcBef>
              <a:spcAft>
                <a:spcPts val="1500"/>
              </a:spcAft>
            </a:pPr>
            <a:r>
              <a:rPr lang="en-GB" b="0" i="0" dirty="0">
                <a:solidFill>
                  <a:srgbClr val="0B0C0C"/>
                </a:solidFill>
                <a:effectLst/>
                <a:latin typeface="GDS Transport"/>
              </a:rPr>
              <a:t>There are some </a:t>
            </a:r>
            <a:r>
              <a:rPr lang="en-GB" b="0" i="0" dirty="0">
                <a:solidFill>
                  <a:srgbClr val="1D70B8"/>
                </a:solidFill>
                <a:effectLst/>
                <a:latin typeface="GDS Transport"/>
                <a:hlinkClick r:id="rId4"/>
              </a:rPr>
              <a:t>situations where you need Commission permission</a:t>
            </a:r>
            <a:r>
              <a:rPr lang="en-GB" b="0" i="0" dirty="0">
                <a:solidFill>
                  <a:srgbClr val="0B0C0C"/>
                </a:solidFill>
                <a:effectLst/>
                <a:latin typeface="GDS Transport"/>
              </a:rPr>
              <a:t> before you can decide to do something.</a:t>
            </a:r>
          </a:p>
          <a:p>
            <a:pPr algn="l">
              <a:spcBef>
                <a:spcPts val="3375"/>
              </a:spcBef>
            </a:pPr>
            <a:r>
              <a:rPr lang="en-GB" b="1" i="0" dirty="0">
                <a:solidFill>
                  <a:srgbClr val="0B0C0C"/>
                </a:solidFill>
                <a:effectLst/>
                <a:latin typeface="GDS Transport"/>
              </a:rPr>
              <a:t>Get the information you need</a:t>
            </a:r>
          </a:p>
          <a:p>
            <a:pPr algn="l">
              <a:spcBef>
                <a:spcPts val="1500"/>
              </a:spcBef>
              <a:spcAft>
                <a:spcPts val="1500"/>
              </a:spcAft>
            </a:pPr>
            <a:r>
              <a:rPr lang="en-GB" b="0" i="0" dirty="0">
                <a:solidFill>
                  <a:srgbClr val="0B0C0C"/>
                </a:solidFill>
                <a:effectLst/>
                <a:latin typeface="GDS Transport"/>
              </a:rPr>
              <a:t>Think about what you need to know before you can make your decision. If we have to look at your decision, we will consider what you could have reasonably known or found out.</a:t>
            </a:r>
          </a:p>
          <a:p>
            <a:pPr algn="l">
              <a:spcBef>
                <a:spcPts val="1500"/>
              </a:spcBef>
              <a:spcAft>
                <a:spcPts val="1500"/>
              </a:spcAft>
            </a:pPr>
            <a:r>
              <a:rPr lang="en-GB" b="0" i="0" dirty="0">
                <a:solidFill>
                  <a:srgbClr val="0B0C0C"/>
                </a:solidFill>
                <a:effectLst/>
                <a:latin typeface="GDS Transport"/>
              </a:rPr>
              <a:t>Take enough time to consider:</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relevant information you have to help you understand your situation and options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what else you need, and how you will get it</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how you will use that information</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any guidance that applies to your decision</a:t>
            </a:r>
          </a:p>
          <a:p>
            <a:pPr algn="l">
              <a:spcBef>
                <a:spcPts val="1500"/>
              </a:spcBef>
              <a:spcAft>
                <a:spcPts val="1500"/>
              </a:spcAft>
            </a:pPr>
            <a:r>
              <a:rPr lang="en-GB" b="0" i="0" dirty="0">
                <a:solidFill>
                  <a:srgbClr val="0B0C0C"/>
                </a:solidFill>
                <a:effectLst/>
                <a:latin typeface="GDS Transport"/>
              </a:rPr>
              <a:t>It’s ok to ask others at your charity, for example your staff, to help you collect and analyse your information. But you are responsible for understanding and, if appropriate, challenging that information, and for making the final decision.</a:t>
            </a:r>
          </a:p>
          <a:p>
            <a:pPr algn="l">
              <a:spcBef>
                <a:spcPts val="2625"/>
              </a:spcBef>
            </a:pPr>
            <a:r>
              <a:rPr lang="en-GB" b="1" i="0" dirty="0">
                <a:solidFill>
                  <a:srgbClr val="0B0C0C"/>
                </a:solidFill>
                <a:effectLst/>
                <a:latin typeface="GDS Transport"/>
              </a:rPr>
              <a:t>Only use relevant information</a:t>
            </a:r>
          </a:p>
          <a:p>
            <a:pPr algn="l">
              <a:spcBef>
                <a:spcPts val="1500"/>
              </a:spcBef>
              <a:spcAft>
                <a:spcPts val="1500"/>
              </a:spcAft>
            </a:pPr>
            <a:r>
              <a:rPr lang="en-GB" b="0" i="0" dirty="0">
                <a:solidFill>
                  <a:srgbClr val="0B0C0C"/>
                </a:solidFill>
                <a:effectLst/>
                <a:latin typeface="GDS Transport"/>
              </a:rPr>
              <a:t>Focus on information and evidence which helps you decide what is best for your charity. This means </a:t>
            </a:r>
            <a:r>
              <a:rPr lang="en-GB" b="0" i="0" dirty="0">
                <a:solidFill>
                  <a:srgbClr val="1D70B8"/>
                </a:solidFill>
                <a:effectLst/>
                <a:latin typeface="GDS Transport"/>
                <a:hlinkClick r:id="rId5"/>
              </a:rPr>
              <a:t>information that is relevant</a:t>
            </a:r>
            <a:r>
              <a:rPr lang="en-GB" b="0" i="0" dirty="0">
                <a:solidFill>
                  <a:srgbClr val="0B0C0C"/>
                </a:solidFill>
                <a:effectLst/>
                <a:latin typeface="GDS Transport"/>
              </a:rPr>
              <a:t>. You must not allow your personal motives or prejudices affect how you decide things.</a:t>
            </a:r>
          </a:p>
          <a:p>
            <a:pPr algn="l">
              <a:spcBef>
                <a:spcPts val="2625"/>
              </a:spcBef>
            </a:pPr>
            <a:r>
              <a:rPr lang="en-GB" b="1" i="0" dirty="0">
                <a:solidFill>
                  <a:srgbClr val="0B0C0C"/>
                </a:solidFill>
                <a:effectLst/>
                <a:latin typeface="GDS Transport"/>
              </a:rPr>
              <a:t>Consider getting advice</a:t>
            </a:r>
          </a:p>
          <a:p>
            <a:pPr algn="l">
              <a:spcBef>
                <a:spcPts val="1500"/>
              </a:spcBef>
              <a:spcAft>
                <a:spcPts val="1500"/>
              </a:spcAft>
            </a:pPr>
            <a:r>
              <a:rPr lang="en-GB" b="0" i="0" dirty="0">
                <a:solidFill>
                  <a:srgbClr val="0B0C0C"/>
                </a:solidFill>
                <a:effectLst/>
                <a:latin typeface="GDS Transport"/>
              </a:rPr>
              <a:t>You must use any skills or experience you, as an individual, have to help the other trustees with a decision.</a:t>
            </a:r>
          </a:p>
          <a:p>
            <a:pPr algn="l">
              <a:spcBef>
                <a:spcPts val="1500"/>
              </a:spcBef>
              <a:spcAft>
                <a:spcPts val="1500"/>
              </a:spcAft>
            </a:pPr>
            <a:r>
              <a:rPr lang="en-GB" b="0" i="0" dirty="0">
                <a:solidFill>
                  <a:srgbClr val="0B0C0C"/>
                </a:solidFill>
                <a:effectLst/>
                <a:latin typeface="GDS Transport"/>
              </a:rPr>
              <a:t>Sometimes the trustees may need advice to help them reach a decision. Your charity can pay for the cost of this where it is for the charity only.</a:t>
            </a:r>
          </a:p>
          <a:p>
            <a:pPr algn="l">
              <a:spcBef>
                <a:spcPts val="1500"/>
              </a:spcBef>
              <a:spcAft>
                <a:spcPts val="1500"/>
              </a:spcAft>
            </a:pPr>
            <a:r>
              <a:rPr lang="en-GB" b="0" i="0" dirty="0">
                <a:solidFill>
                  <a:srgbClr val="0B0C0C"/>
                </a:solidFill>
                <a:effectLst/>
                <a:latin typeface="GDS Transport"/>
              </a:rPr>
              <a:t>Check that your adviser:</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has the right qualifications or expertise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is well informed about the issue you are deciding</a:t>
            </a:r>
          </a:p>
          <a:p>
            <a:pPr algn="l">
              <a:spcBef>
                <a:spcPts val="2625"/>
              </a:spcBef>
            </a:pPr>
            <a:r>
              <a:rPr lang="en-GB" b="1" i="0" dirty="0">
                <a:solidFill>
                  <a:srgbClr val="0B0C0C"/>
                </a:solidFill>
                <a:effectLst/>
                <a:latin typeface="GDS Transport"/>
              </a:rPr>
              <a:t>Consider who else to check with</a:t>
            </a:r>
          </a:p>
          <a:p>
            <a:pPr algn="l">
              <a:spcBef>
                <a:spcPts val="1500"/>
              </a:spcBef>
              <a:spcAft>
                <a:spcPts val="1500"/>
              </a:spcAft>
            </a:pPr>
            <a:r>
              <a:rPr lang="en-GB" b="0" i="0" dirty="0">
                <a:solidFill>
                  <a:srgbClr val="0B0C0C"/>
                </a:solidFill>
                <a:effectLst/>
                <a:latin typeface="GDS Transport"/>
              </a:rPr>
              <a:t>Before you make important decisions, think about whether you should get the views of people such as the charity’s: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beneficiaries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members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donors or supporters</a:t>
            </a:r>
          </a:p>
          <a:p>
            <a:pPr algn="l">
              <a:spcBef>
                <a:spcPts val="1500"/>
              </a:spcBef>
              <a:spcAft>
                <a:spcPts val="1500"/>
              </a:spcAft>
            </a:pPr>
            <a:r>
              <a:rPr lang="en-GB" b="0" i="0" dirty="0">
                <a:solidFill>
                  <a:srgbClr val="0B0C0C"/>
                </a:solidFill>
                <a:effectLst/>
                <a:latin typeface="GDS Transport"/>
              </a:rPr>
              <a:t>Check your governing document. Some charities have members who can make certain decisions.</a:t>
            </a:r>
          </a:p>
          <a:p>
            <a:pPr algn="l">
              <a:spcBef>
                <a:spcPts val="3375"/>
              </a:spcBef>
            </a:pPr>
            <a:r>
              <a:rPr lang="en-GB" b="1" i="0" dirty="0">
                <a:solidFill>
                  <a:srgbClr val="0B0C0C"/>
                </a:solidFill>
                <a:effectLst/>
                <a:latin typeface="GDS Transport"/>
              </a:rPr>
              <a:t>Plan your meetings</a:t>
            </a:r>
          </a:p>
          <a:p>
            <a:pPr algn="l">
              <a:spcBef>
                <a:spcPts val="1500"/>
              </a:spcBef>
              <a:spcAft>
                <a:spcPts val="1500"/>
              </a:spcAft>
            </a:pPr>
            <a:r>
              <a:rPr lang="en-GB" b="0" i="0" dirty="0">
                <a:solidFill>
                  <a:srgbClr val="0B0C0C"/>
                </a:solidFill>
                <a:effectLst/>
                <a:latin typeface="GDS Transport"/>
              </a:rPr>
              <a:t>You must usually </a:t>
            </a:r>
            <a:r>
              <a:rPr lang="en-GB" b="0" i="0" dirty="0">
                <a:solidFill>
                  <a:srgbClr val="1D70B8"/>
                </a:solidFill>
                <a:effectLst/>
                <a:latin typeface="GDS Transport"/>
                <a:hlinkClick r:id="rId6"/>
              </a:rPr>
              <a:t>make your decisions at meetings</a:t>
            </a:r>
            <a:r>
              <a:rPr lang="en-GB" b="0" i="0" dirty="0">
                <a:solidFill>
                  <a:srgbClr val="0B0C0C"/>
                </a:solidFill>
                <a:effectLst/>
                <a:latin typeface="GDS Transport"/>
              </a:rPr>
              <a:t>. Follow your governing document on when to call and hold meetings, and how to run them.</a:t>
            </a:r>
          </a:p>
          <a:p>
            <a:pPr algn="l">
              <a:spcBef>
                <a:spcPts val="3375"/>
              </a:spcBef>
            </a:pPr>
            <a:r>
              <a:rPr lang="en-GB" b="1" i="0" dirty="0">
                <a:solidFill>
                  <a:srgbClr val="0B0C0C"/>
                </a:solidFill>
                <a:effectLst/>
                <a:latin typeface="GDS Transport"/>
              </a:rPr>
              <a:t>Manage conflicts of interest</a:t>
            </a:r>
          </a:p>
          <a:p>
            <a:pPr algn="l">
              <a:spcBef>
                <a:spcPts val="1500"/>
              </a:spcBef>
              <a:spcAft>
                <a:spcPts val="1500"/>
              </a:spcAft>
            </a:pPr>
            <a:r>
              <a:rPr lang="en-GB" b="0" i="0" dirty="0">
                <a:solidFill>
                  <a:srgbClr val="0B0C0C"/>
                </a:solidFill>
                <a:effectLst/>
                <a:latin typeface="GDS Transport"/>
              </a:rPr>
              <a:t>At the beginning of your trustee meeting ask about conflicts of interest.</a:t>
            </a:r>
          </a:p>
          <a:p>
            <a:pPr algn="l">
              <a:spcBef>
                <a:spcPts val="1500"/>
              </a:spcBef>
              <a:spcAft>
                <a:spcPts val="1500"/>
              </a:spcAft>
            </a:pPr>
            <a:r>
              <a:rPr lang="en-GB" b="0" i="0" dirty="0">
                <a:solidFill>
                  <a:srgbClr val="0B0C0C"/>
                </a:solidFill>
                <a:effectLst/>
                <a:latin typeface="GDS Transport"/>
              </a:rPr>
              <a:t>Do not assume these do not affect you and the other trustees. Conflicts of interest are common.</a:t>
            </a:r>
          </a:p>
          <a:p>
            <a:pPr algn="l">
              <a:spcBef>
                <a:spcPts val="1500"/>
              </a:spcBef>
              <a:spcAft>
                <a:spcPts val="1500"/>
              </a:spcAft>
            </a:pPr>
            <a:r>
              <a:rPr lang="en-GB" b="0" i="0" dirty="0">
                <a:solidFill>
                  <a:srgbClr val="0B0C0C"/>
                </a:solidFill>
                <a:effectLst/>
                <a:latin typeface="GDS Transport"/>
              </a:rPr>
              <a:t>Make sure that you all know </a:t>
            </a:r>
            <a:r>
              <a:rPr lang="en-GB" b="0" i="0" dirty="0">
                <a:solidFill>
                  <a:srgbClr val="1D70B8"/>
                </a:solidFill>
                <a:effectLst/>
                <a:latin typeface="GDS Transport"/>
                <a:hlinkClick r:id="rId7"/>
              </a:rPr>
              <a:t>what conflicts of interest are and how to deal with them</a:t>
            </a:r>
            <a:r>
              <a:rPr lang="en-GB" b="0" i="0" dirty="0">
                <a:solidFill>
                  <a:srgbClr val="0B0C0C"/>
                </a:solidFill>
                <a:effectLst/>
                <a:latin typeface="GDS Transport"/>
              </a:rPr>
              <a:t>.</a:t>
            </a:r>
          </a:p>
          <a:p>
            <a:pPr algn="l">
              <a:spcBef>
                <a:spcPts val="3375"/>
              </a:spcBef>
            </a:pPr>
            <a:r>
              <a:rPr lang="en-GB" b="1" i="0" dirty="0">
                <a:solidFill>
                  <a:srgbClr val="0B0C0C"/>
                </a:solidFill>
                <a:effectLst/>
                <a:latin typeface="GDS Transport"/>
              </a:rPr>
              <a:t>Work together to make decisions</a:t>
            </a:r>
          </a:p>
          <a:p>
            <a:pPr algn="l">
              <a:spcBef>
                <a:spcPts val="1500"/>
              </a:spcBef>
              <a:spcAft>
                <a:spcPts val="1500"/>
              </a:spcAft>
            </a:pPr>
            <a:r>
              <a:rPr lang="en-GB" b="0" i="0" dirty="0">
                <a:solidFill>
                  <a:srgbClr val="0B0C0C"/>
                </a:solidFill>
                <a:effectLst/>
                <a:latin typeface="GDS Transport"/>
              </a:rPr>
              <a:t>As trustees you should attend trustee meetings.</a:t>
            </a:r>
          </a:p>
          <a:p>
            <a:pPr algn="l">
              <a:spcBef>
                <a:spcPts val="1500"/>
              </a:spcBef>
              <a:spcAft>
                <a:spcPts val="1500"/>
              </a:spcAft>
            </a:pPr>
            <a:r>
              <a:rPr lang="en-GB" b="0" i="0" dirty="0">
                <a:solidFill>
                  <a:srgbClr val="0B0C0C"/>
                </a:solidFill>
                <a:effectLst/>
                <a:latin typeface="GDS Transport"/>
              </a:rPr>
              <a:t>You must make your decisions together. This is because every trustee, including anyone absent:</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is responsible for those decisions made at the meeting</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must support and carry out decisions</a:t>
            </a:r>
          </a:p>
          <a:p>
            <a:pPr algn="l">
              <a:spcBef>
                <a:spcPts val="1500"/>
              </a:spcBef>
              <a:spcAft>
                <a:spcPts val="1500"/>
              </a:spcAft>
            </a:pPr>
            <a:r>
              <a:rPr lang="en-GB" b="0" i="0" dirty="0">
                <a:solidFill>
                  <a:srgbClr val="0B0C0C"/>
                </a:solidFill>
                <a:effectLst/>
                <a:latin typeface="GDS Transport"/>
              </a:rPr>
              <a:t>Do not just go along with the opinions of one person or allow some trustees to drive through decisions without discussion. This is particularly important if you think a decision goes against the principles.</a:t>
            </a:r>
          </a:p>
          <a:p>
            <a:pPr algn="l">
              <a:spcBef>
                <a:spcPts val="2625"/>
              </a:spcBef>
            </a:pPr>
            <a:r>
              <a:rPr lang="en-GB" b="1" i="0" dirty="0">
                <a:solidFill>
                  <a:srgbClr val="0B0C0C"/>
                </a:solidFill>
                <a:effectLst/>
                <a:latin typeface="GDS Transport"/>
              </a:rPr>
              <a:t>If you disagree</a:t>
            </a:r>
          </a:p>
          <a:p>
            <a:pPr algn="l">
              <a:spcBef>
                <a:spcPts val="1500"/>
              </a:spcBef>
              <a:spcAft>
                <a:spcPts val="1500"/>
              </a:spcAft>
            </a:pPr>
            <a:r>
              <a:rPr lang="en-GB" b="0" i="0" dirty="0">
                <a:solidFill>
                  <a:srgbClr val="0B0C0C"/>
                </a:solidFill>
                <a:effectLst/>
                <a:latin typeface="GDS Transport"/>
              </a:rPr>
              <a:t>If you, an individual trustee, strongly disagree with a decision:</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share your views and any information and knowledge you have with the other trustees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ask for your disagreement to be recorded</a:t>
            </a:r>
          </a:p>
          <a:p>
            <a:pPr algn="l">
              <a:spcBef>
                <a:spcPts val="1500"/>
              </a:spcBef>
              <a:spcAft>
                <a:spcPts val="1500"/>
              </a:spcAft>
            </a:pPr>
            <a:r>
              <a:rPr lang="en-GB" b="0" i="0" dirty="0">
                <a:solidFill>
                  <a:srgbClr val="0B0C0C"/>
                </a:solidFill>
                <a:effectLst/>
                <a:latin typeface="GDS Transport"/>
              </a:rPr>
              <a:t>But you must follow a valid decision (one made using the principles) even if you disagree with it.</a:t>
            </a:r>
          </a:p>
          <a:p>
            <a:pPr algn="l">
              <a:spcBef>
                <a:spcPts val="1500"/>
              </a:spcBef>
              <a:spcAft>
                <a:spcPts val="1500"/>
              </a:spcAft>
            </a:pPr>
            <a:r>
              <a:rPr lang="en-GB" b="0" i="0" dirty="0">
                <a:solidFill>
                  <a:srgbClr val="0B0C0C"/>
                </a:solidFill>
                <a:effectLst/>
                <a:latin typeface="GDS Transport"/>
              </a:rPr>
              <a:t>If you cannot do this, you should consider resigning.</a:t>
            </a:r>
          </a:p>
          <a:p>
            <a:pPr algn="l">
              <a:spcBef>
                <a:spcPts val="3375"/>
              </a:spcBef>
            </a:pPr>
            <a:r>
              <a:rPr lang="en-GB" b="1" i="0" dirty="0">
                <a:solidFill>
                  <a:srgbClr val="0B0C0C"/>
                </a:solidFill>
                <a:effectLst/>
                <a:latin typeface="GDS Transport"/>
              </a:rPr>
              <a:t>Involve others at your charity</a:t>
            </a:r>
          </a:p>
          <a:p>
            <a:pPr algn="l">
              <a:spcBef>
                <a:spcPts val="1500"/>
              </a:spcBef>
              <a:spcAft>
                <a:spcPts val="1500"/>
              </a:spcAft>
            </a:pPr>
            <a:r>
              <a:rPr lang="en-GB" b="0" i="0" dirty="0">
                <a:solidFill>
                  <a:srgbClr val="0B0C0C"/>
                </a:solidFill>
                <a:effectLst/>
                <a:latin typeface="GDS Transport"/>
              </a:rPr>
              <a:t>You may be able to delegate some decision-making to others at your charity, for example staff, volunteers, or trustee committees. Many charities have the power to do this. But all the trustees remain responsible for any delegated decisions.</a:t>
            </a:r>
          </a:p>
          <a:p>
            <a:pPr algn="l">
              <a:spcBef>
                <a:spcPts val="1500"/>
              </a:spcBef>
              <a:spcAft>
                <a:spcPts val="1500"/>
              </a:spcAft>
            </a:pPr>
            <a:r>
              <a:rPr lang="en-GB" b="0" i="0" dirty="0">
                <a:solidFill>
                  <a:srgbClr val="0B0C0C"/>
                </a:solidFill>
                <a:effectLst/>
                <a:latin typeface="GDS Transport"/>
              </a:rPr>
              <a:t>When you give staff or others responsibility for decisions, tell them:</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what they can and cannot decide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when and how to report back to you</a:t>
            </a:r>
          </a:p>
          <a:p>
            <a:pPr algn="l">
              <a:spcBef>
                <a:spcPts val="1500"/>
              </a:spcBef>
              <a:spcAft>
                <a:spcPts val="1500"/>
              </a:spcAft>
            </a:pPr>
            <a:r>
              <a:rPr lang="en-GB" b="0" i="0" dirty="0">
                <a:solidFill>
                  <a:srgbClr val="0B0C0C"/>
                </a:solidFill>
                <a:effectLst/>
                <a:latin typeface="GDS Transport"/>
              </a:rPr>
              <a:t>You can also ask staff and others to attend your trustee meetings to provide information and advice, though you remain responsible for making the final decision.</a:t>
            </a:r>
          </a:p>
          <a:p>
            <a:endParaRPr lang="en-GB" b="0" dirty="0"/>
          </a:p>
        </p:txBody>
      </p:sp>
      <p:sp>
        <p:nvSpPr>
          <p:cNvPr id="4" name="Slide Number Placeholder 3">
            <a:extLst>
              <a:ext uri="{FF2B5EF4-FFF2-40B4-BE49-F238E27FC236}">
                <a16:creationId xmlns:a16="http://schemas.microsoft.com/office/drawing/2014/main" id="{75A1C658-5220-FE9F-09CB-036C19FF9BD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7E48A-B93D-4429-9AAD-6D160EA7DBA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5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9C05B-8150-6979-5EC0-E6CEAC49F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144B0-E334-1AB4-C288-37D99984D6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8C7B6D-4006-1BCE-B9C3-FA87063A6691}"/>
              </a:ext>
            </a:extLst>
          </p:cNvPr>
          <p:cNvSpPr>
            <a:spLocks noGrp="1"/>
          </p:cNvSpPr>
          <p:nvPr>
            <p:ph type="body" idx="1"/>
          </p:nvPr>
        </p:nvSpPr>
        <p:spPr/>
        <p:txBody>
          <a:bodyPr/>
          <a:lstStyle/>
          <a:p>
            <a:endParaRPr lang="en-GB" b="0" dirty="0"/>
          </a:p>
        </p:txBody>
      </p:sp>
      <p:sp>
        <p:nvSpPr>
          <p:cNvPr id="4" name="Slide Number Placeholder 3">
            <a:extLst>
              <a:ext uri="{FF2B5EF4-FFF2-40B4-BE49-F238E27FC236}">
                <a16:creationId xmlns:a16="http://schemas.microsoft.com/office/drawing/2014/main" id="{0EF95CF2-602E-06D2-453E-58B494247E1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7E48A-B93D-4429-9AAD-6D160EA7DBA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568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7F9E4-98F9-79DD-8ED7-35DF8CCF1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D922D-92F4-66AD-362B-7B827BC96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EAF99-CAA8-2331-41F0-A4A20C07FE7C}"/>
              </a:ext>
            </a:extLst>
          </p:cNvPr>
          <p:cNvSpPr>
            <a:spLocks noGrp="1"/>
          </p:cNvSpPr>
          <p:nvPr>
            <p:ph type="body" idx="1"/>
          </p:nvPr>
        </p:nvSpPr>
        <p:spPr/>
        <p:txBody>
          <a:bodyPr/>
          <a:lstStyle/>
          <a:p>
            <a:pPr algn="l">
              <a:spcBef>
                <a:spcPts val="3375"/>
              </a:spcBef>
            </a:pPr>
            <a:r>
              <a:rPr lang="en-GB" b="1" i="0" dirty="0">
                <a:solidFill>
                  <a:srgbClr val="0B0C0C"/>
                </a:solidFill>
                <a:effectLst/>
                <a:latin typeface="GDS Transport"/>
              </a:rPr>
              <a:t>Protect your charity’s money</a:t>
            </a:r>
          </a:p>
          <a:p>
            <a:pPr algn="l">
              <a:spcBef>
                <a:spcPts val="1500"/>
              </a:spcBef>
              <a:spcAft>
                <a:spcPts val="1500"/>
              </a:spcAft>
            </a:pPr>
            <a:r>
              <a:rPr lang="en-GB" b="0" i="0" dirty="0">
                <a:solidFill>
                  <a:srgbClr val="0B0C0C"/>
                </a:solidFill>
                <a:effectLst/>
                <a:latin typeface="GDS Transport"/>
              </a:rPr>
              <a:t>Make sure that money is only spent on what is allowed by the charity’s governing document and policies. If it is not, you and the other trustees need to put it right.</a:t>
            </a:r>
          </a:p>
          <a:p>
            <a:pPr algn="l">
              <a:spcBef>
                <a:spcPts val="1500"/>
              </a:spcBef>
              <a:spcAft>
                <a:spcPts val="1500"/>
              </a:spcAft>
            </a:pPr>
            <a:r>
              <a:rPr lang="en-GB" b="0" i="0" dirty="0">
                <a:solidFill>
                  <a:srgbClr val="0B0C0C"/>
                </a:solidFill>
                <a:effectLst/>
                <a:latin typeface="GDS Transport"/>
              </a:rPr>
              <a:t>Use the </a:t>
            </a:r>
            <a:r>
              <a:rPr lang="en-GB" b="0" i="0" dirty="0">
                <a:solidFill>
                  <a:srgbClr val="1D70B8"/>
                </a:solidFill>
                <a:effectLst/>
                <a:latin typeface="GDS Transport"/>
                <a:hlinkClick r:id="rId3"/>
              </a:rPr>
              <a:t>Internal financial controls checklist</a:t>
            </a:r>
            <a:r>
              <a:rPr lang="en-GB" b="0" i="0" dirty="0">
                <a:solidFill>
                  <a:srgbClr val="0B0C0C"/>
                </a:solidFill>
                <a:effectLst/>
                <a:latin typeface="GDS Transport"/>
              </a:rPr>
              <a:t> to help you know you are doing this properly. This will help you make sure that money coming into the charity is: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secure and recorded</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only spent on your charitable purposes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at less risk of theft, fraud or cyber crime</a:t>
            </a:r>
          </a:p>
          <a:p>
            <a:pPr algn="l">
              <a:spcBef>
                <a:spcPts val="1500"/>
              </a:spcBef>
              <a:spcAft>
                <a:spcPts val="1500"/>
              </a:spcAft>
            </a:pPr>
            <a:r>
              <a:rPr lang="en-GB" b="0" i="0" dirty="0">
                <a:solidFill>
                  <a:srgbClr val="0B0C0C"/>
                </a:solidFill>
                <a:effectLst/>
                <a:latin typeface="GDS Transport"/>
              </a:rPr>
              <a:t>If you want more advice on how to prevent or deal with fraud, look at our guidance, </a:t>
            </a:r>
            <a:r>
              <a:rPr lang="en-GB" b="0" i="0" dirty="0">
                <a:solidFill>
                  <a:srgbClr val="1D70B8"/>
                </a:solidFill>
                <a:effectLst/>
                <a:latin typeface="GDS Transport"/>
                <a:hlinkClick r:id="rId4"/>
              </a:rPr>
              <a:t>protect your charity from fraud and cyber crime</a:t>
            </a:r>
            <a:r>
              <a:rPr lang="en-GB" b="0" i="0" dirty="0">
                <a:solidFill>
                  <a:srgbClr val="0B0C0C"/>
                </a:solidFill>
                <a:effectLst/>
                <a:latin typeface="GDS Transport"/>
              </a:rPr>
              <a:t>.</a:t>
            </a:r>
          </a:p>
          <a:p>
            <a:pPr algn="l">
              <a:spcBef>
                <a:spcPts val="2625"/>
              </a:spcBef>
            </a:pPr>
            <a:r>
              <a:rPr lang="en-GB" b="1" i="0" dirty="0">
                <a:solidFill>
                  <a:srgbClr val="0B0C0C"/>
                </a:solidFill>
                <a:effectLst/>
                <a:latin typeface="GDS Transport"/>
              </a:rPr>
              <a:t>Managing risks you have identified</a:t>
            </a:r>
          </a:p>
          <a:p>
            <a:pPr algn="l">
              <a:spcBef>
                <a:spcPts val="1500"/>
              </a:spcBef>
              <a:spcAft>
                <a:spcPts val="1500"/>
              </a:spcAft>
            </a:pPr>
            <a:r>
              <a:rPr lang="en-GB" b="0" i="0" dirty="0">
                <a:solidFill>
                  <a:srgbClr val="0B0C0C"/>
                </a:solidFill>
                <a:effectLst/>
                <a:latin typeface="GDS Transport"/>
              </a:rPr>
              <a:t>If you use the checklist it will help you spot the main risks to your charity’s money and help you plan how to manage them effectively. Your charity should keep a list of the risks and how they are managed, reviewing it regularly to make sure it is up to date.</a:t>
            </a:r>
          </a:p>
          <a:p>
            <a:pPr algn="l">
              <a:spcBef>
                <a:spcPts val="1500"/>
              </a:spcBef>
              <a:spcAft>
                <a:spcPts val="1500"/>
              </a:spcAft>
            </a:pPr>
            <a:r>
              <a:rPr lang="en-GB" b="0" i="0" dirty="0">
                <a:solidFill>
                  <a:srgbClr val="0B0C0C"/>
                </a:solidFill>
                <a:effectLst/>
                <a:latin typeface="GDS Transport"/>
              </a:rPr>
              <a:t>Make sure that your charity uses its annual report to say what it has done to prevent these financial and other risks. This helps to show your supporters and the Charity Commission what you are doing to protect your charity’s money.</a:t>
            </a:r>
          </a:p>
          <a:p>
            <a:pPr algn="l">
              <a:spcBef>
                <a:spcPts val="3375"/>
              </a:spcBef>
            </a:pPr>
            <a:r>
              <a:rPr lang="en-GB" b="1" i="0" dirty="0">
                <a:solidFill>
                  <a:srgbClr val="0B0C0C"/>
                </a:solidFill>
                <a:effectLst/>
                <a:latin typeface="GDS Transport"/>
              </a:rPr>
              <a:t>Know your charity’s financial position</a:t>
            </a:r>
          </a:p>
          <a:p>
            <a:pPr algn="l">
              <a:spcBef>
                <a:spcPts val="2625"/>
              </a:spcBef>
            </a:pPr>
            <a:r>
              <a:rPr lang="en-GB" b="1" i="0" dirty="0">
                <a:solidFill>
                  <a:srgbClr val="0B0C0C"/>
                </a:solidFill>
                <a:effectLst/>
                <a:latin typeface="GDS Transport"/>
              </a:rPr>
              <a:t>Set a budget and follow it</a:t>
            </a:r>
          </a:p>
          <a:p>
            <a:pPr algn="l">
              <a:spcBef>
                <a:spcPts val="1500"/>
              </a:spcBef>
              <a:spcAft>
                <a:spcPts val="1500"/>
              </a:spcAft>
            </a:pPr>
            <a:r>
              <a:rPr lang="en-GB" b="0" i="0" dirty="0">
                <a:solidFill>
                  <a:srgbClr val="0B0C0C"/>
                </a:solidFill>
                <a:effectLst/>
                <a:latin typeface="GDS Transport"/>
              </a:rPr>
              <a:t>Your charity should have a budget. Check that it is being used. It helps make sure you have realistic plans based on how much money your charity:</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currently has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plans to raise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plans to spend each year</a:t>
            </a:r>
          </a:p>
          <a:p>
            <a:pPr algn="l">
              <a:spcBef>
                <a:spcPts val="1500"/>
              </a:spcBef>
              <a:spcAft>
                <a:spcPts val="1500"/>
              </a:spcAft>
            </a:pPr>
            <a:r>
              <a:rPr lang="en-GB" b="0" i="0" dirty="0">
                <a:solidFill>
                  <a:srgbClr val="0B0C0C"/>
                </a:solidFill>
                <a:effectLst/>
                <a:latin typeface="GDS Transport"/>
              </a:rPr>
              <a:t>By checking how much your charity receives and spends against the budget, you can identify problems in good time and agree what to do about them. It’s particularly important to do this where you see big differences between the budget plans and what is actually being spent.</a:t>
            </a:r>
          </a:p>
          <a:p>
            <a:pPr algn="l">
              <a:spcBef>
                <a:spcPts val="1500"/>
              </a:spcBef>
              <a:spcAft>
                <a:spcPts val="1500"/>
              </a:spcAft>
            </a:pPr>
            <a:r>
              <a:rPr lang="en-GB" b="0" i="0" dirty="0">
                <a:solidFill>
                  <a:srgbClr val="1D70B8"/>
                </a:solidFill>
                <a:effectLst/>
                <a:latin typeface="GDS Transport"/>
                <a:hlinkClick r:id="rId5"/>
              </a:rPr>
              <a:t>The National Council for Voluntary Organisation’s budgeting guide</a:t>
            </a:r>
            <a:r>
              <a:rPr lang="en-GB" b="0" i="0" dirty="0">
                <a:solidFill>
                  <a:srgbClr val="0B0C0C"/>
                </a:solidFill>
                <a:effectLst/>
                <a:latin typeface="GDS Transport"/>
              </a:rPr>
              <a:t> explains charity budgeting and planning in more detail.</a:t>
            </a:r>
          </a:p>
          <a:p>
            <a:pPr algn="l">
              <a:spcBef>
                <a:spcPts val="2625"/>
              </a:spcBef>
            </a:pPr>
            <a:r>
              <a:rPr lang="en-GB" b="1" i="0" dirty="0">
                <a:solidFill>
                  <a:srgbClr val="0B0C0C"/>
                </a:solidFill>
                <a:effectLst/>
                <a:latin typeface="GDS Transport"/>
              </a:rPr>
              <a:t>Get the funds you need</a:t>
            </a:r>
          </a:p>
          <a:p>
            <a:pPr algn="l">
              <a:spcBef>
                <a:spcPts val="1500"/>
              </a:spcBef>
              <a:spcAft>
                <a:spcPts val="1500"/>
              </a:spcAft>
            </a:pPr>
            <a:r>
              <a:rPr lang="en-GB" b="0" i="0" dirty="0">
                <a:solidFill>
                  <a:srgbClr val="0B0C0C"/>
                </a:solidFill>
                <a:effectLst/>
                <a:latin typeface="GDS Transport"/>
              </a:rPr>
              <a:t>Your charity may get the funds it needs in different ways.</a:t>
            </a:r>
          </a:p>
          <a:p>
            <a:pPr algn="l">
              <a:spcBef>
                <a:spcPts val="1500"/>
              </a:spcBef>
              <a:spcAft>
                <a:spcPts val="1500"/>
              </a:spcAft>
            </a:pPr>
            <a:r>
              <a:rPr lang="en-GB" b="0" i="0" dirty="0">
                <a:solidFill>
                  <a:srgbClr val="0B0C0C"/>
                </a:solidFill>
                <a:effectLst/>
                <a:latin typeface="GDS Transport"/>
              </a:rPr>
              <a:t>This can include:</a:t>
            </a:r>
          </a:p>
          <a:p>
            <a:pPr algn="l">
              <a:spcBef>
                <a:spcPts val="1500"/>
              </a:spcBef>
              <a:spcAft>
                <a:spcPts val="375"/>
              </a:spcAft>
              <a:buFont typeface="Arial" panose="020B0604020202020204" pitchFamily="34" charset="0"/>
              <a:buChar char="•"/>
            </a:pPr>
            <a:r>
              <a:rPr lang="en-GB" b="0" i="0" dirty="0">
                <a:solidFill>
                  <a:srgbClr val="1D70B8"/>
                </a:solidFill>
                <a:effectLst/>
                <a:latin typeface="GDS Transport"/>
                <a:hlinkClick r:id="rId6"/>
              </a:rPr>
              <a:t>fundraising</a:t>
            </a:r>
            <a:endParaRPr lang="en-GB" b="0" i="0" dirty="0">
              <a:solidFill>
                <a:srgbClr val="0B0C0C"/>
              </a:solidFill>
              <a:effectLst/>
              <a:latin typeface="GDS Transport"/>
            </a:endParaRPr>
          </a:p>
          <a:p>
            <a:pPr algn="l">
              <a:spcBef>
                <a:spcPts val="1500"/>
              </a:spcBef>
              <a:spcAft>
                <a:spcPts val="375"/>
              </a:spcAft>
              <a:buFont typeface="Arial" panose="020B0604020202020204" pitchFamily="34" charset="0"/>
              <a:buChar char="•"/>
            </a:pPr>
            <a:r>
              <a:rPr lang="en-GB" b="0" i="0" dirty="0">
                <a:solidFill>
                  <a:srgbClr val="1D70B8"/>
                </a:solidFill>
                <a:effectLst/>
                <a:latin typeface="GDS Transport"/>
                <a:hlinkClick r:id="rId7"/>
              </a:rPr>
              <a:t>selling goods and services</a:t>
            </a:r>
            <a:endParaRPr lang="en-GB" b="0" i="0" dirty="0">
              <a:solidFill>
                <a:srgbClr val="0B0C0C"/>
              </a:solidFill>
              <a:effectLst/>
              <a:latin typeface="GDS Transport"/>
            </a:endParaRPr>
          </a:p>
          <a:p>
            <a:pPr algn="l">
              <a:spcBef>
                <a:spcPts val="1500"/>
              </a:spcBef>
              <a:spcAft>
                <a:spcPts val="375"/>
              </a:spcAft>
              <a:buFont typeface="Arial" panose="020B0604020202020204" pitchFamily="34" charset="0"/>
              <a:buChar char="•"/>
            </a:pPr>
            <a:r>
              <a:rPr lang="en-GB" b="0" i="0" dirty="0">
                <a:solidFill>
                  <a:srgbClr val="1D70B8"/>
                </a:solidFill>
                <a:effectLst/>
                <a:latin typeface="GDS Transport"/>
                <a:hlinkClick r:id="rId8"/>
              </a:rPr>
              <a:t>making investments</a:t>
            </a:r>
            <a:endParaRPr lang="en-GB" b="0" i="0" dirty="0">
              <a:solidFill>
                <a:srgbClr val="0B0C0C"/>
              </a:solidFill>
              <a:effectLst/>
              <a:latin typeface="GDS Transport"/>
            </a:endParaRPr>
          </a:p>
          <a:p>
            <a:pPr algn="l">
              <a:spcBef>
                <a:spcPts val="1500"/>
              </a:spcBef>
              <a:spcAft>
                <a:spcPts val="1500"/>
              </a:spcAft>
            </a:pPr>
            <a:r>
              <a:rPr lang="en-GB" b="0" i="0" dirty="0">
                <a:solidFill>
                  <a:srgbClr val="0B0C0C"/>
                </a:solidFill>
                <a:effectLst/>
                <a:latin typeface="GDS Transport"/>
              </a:rPr>
              <a:t>Make sure you know what the rules are for getting funds in these ways and that your charity complies with them.</a:t>
            </a:r>
          </a:p>
          <a:p>
            <a:pPr algn="l">
              <a:spcBef>
                <a:spcPts val="2625"/>
              </a:spcBef>
            </a:pPr>
            <a:r>
              <a:rPr lang="en-GB" b="1" i="0" dirty="0">
                <a:solidFill>
                  <a:srgbClr val="0B0C0C"/>
                </a:solidFill>
                <a:effectLst/>
                <a:latin typeface="GDS Transport"/>
              </a:rPr>
              <a:t>If your charity does not spend all its income</a:t>
            </a:r>
          </a:p>
          <a:p>
            <a:pPr algn="l">
              <a:spcBef>
                <a:spcPts val="1500"/>
              </a:spcBef>
              <a:spcAft>
                <a:spcPts val="1500"/>
              </a:spcAft>
            </a:pPr>
            <a:r>
              <a:rPr lang="en-GB" b="0" i="0" dirty="0">
                <a:solidFill>
                  <a:srgbClr val="0B0C0C"/>
                </a:solidFill>
                <a:effectLst/>
                <a:latin typeface="GDS Transport"/>
              </a:rPr>
              <a:t>Check that your charity has a reserves policy. This explains whether your charity is aiming to keep a reserve of unspent income, what it will be used for and why this is reasonable. Check that your charity sticks to the policy or can explain why if it does not.</a:t>
            </a:r>
          </a:p>
          <a:p>
            <a:pPr algn="l">
              <a:spcBef>
                <a:spcPts val="1500"/>
              </a:spcBef>
              <a:spcAft>
                <a:spcPts val="1500"/>
              </a:spcAft>
            </a:pPr>
            <a:r>
              <a:rPr lang="en-GB" b="0" i="0" dirty="0">
                <a:solidFill>
                  <a:srgbClr val="0B0C0C"/>
                </a:solidFill>
                <a:effectLst/>
                <a:latin typeface="GDS Transport"/>
              </a:rPr>
              <a:t>Make sure that your charity’s annual report explains the policy and says how much money (if any) it has kept in reserve, what it is for and when the charity will use it.</a:t>
            </a:r>
          </a:p>
          <a:p>
            <a:pPr algn="l">
              <a:spcBef>
                <a:spcPts val="1500"/>
              </a:spcBef>
              <a:spcAft>
                <a:spcPts val="1500"/>
              </a:spcAft>
            </a:pPr>
            <a:r>
              <a:rPr lang="en-GB" b="0" i="0" dirty="0">
                <a:solidFill>
                  <a:srgbClr val="0B0C0C"/>
                </a:solidFill>
                <a:effectLst/>
                <a:latin typeface="GDS Transport"/>
              </a:rPr>
              <a:t>If you want more information, see our </a:t>
            </a:r>
            <a:r>
              <a:rPr lang="en-GB" b="0" i="0" dirty="0">
                <a:solidFill>
                  <a:srgbClr val="1D70B8"/>
                </a:solidFill>
                <a:effectLst/>
                <a:latin typeface="GDS Transport"/>
                <a:hlinkClick r:id="rId9"/>
              </a:rPr>
              <a:t>guidance on how to set a reserves policy</a:t>
            </a:r>
            <a:r>
              <a:rPr lang="en-GB" b="0" i="0" dirty="0">
                <a:solidFill>
                  <a:srgbClr val="0B0C0C"/>
                </a:solidFill>
                <a:effectLst/>
                <a:latin typeface="GDS Transport"/>
              </a:rPr>
              <a:t>.</a:t>
            </a:r>
          </a:p>
          <a:p>
            <a:pPr algn="l">
              <a:spcBef>
                <a:spcPts val="3375"/>
              </a:spcBef>
            </a:pPr>
            <a:r>
              <a:rPr lang="en-GB" b="1" i="0" dirty="0">
                <a:solidFill>
                  <a:srgbClr val="0B0C0C"/>
                </a:solidFill>
                <a:effectLst/>
                <a:latin typeface="GDS Transport"/>
              </a:rPr>
              <a:t>Keep accurate financial records</a:t>
            </a:r>
          </a:p>
          <a:p>
            <a:pPr algn="l">
              <a:spcBef>
                <a:spcPts val="1500"/>
              </a:spcBef>
              <a:spcAft>
                <a:spcPts val="1500"/>
              </a:spcAft>
            </a:pPr>
            <a:r>
              <a:rPr lang="en-GB" b="0" i="0" dirty="0">
                <a:solidFill>
                  <a:srgbClr val="0B0C0C"/>
                </a:solidFill>
                <a:effectLst/>
                <a:latin typeface="GDS Transport"/>
              </a:rPr>
              <a:t>Make sure that your charity keeps records to show all the money coming into your charity and the money it spends to help it meet its aims. You should check whether your charity’s governing document has any specific rules on record keeping and follow them if it does.</a:t>
            </a:r>
          </a:p>
          <a:p>
            <a:pPr algn="l">
              <a:spcBef>
                <a:spcPts val="1500"/>
              </a:spcBef>
              <a:spcAft>
                <a:spcPts val="1500"/>
              </a:spcAft>
            </a:pPr>
            <a:r>
              <a:rPr lang="en-GB" b="0" i="0" dirty="0">
                <a:solidFill>
                  <a:srgbClr val="0B0C0C"/>
                </a:solidFill>
                <a:effectLst/>
                <a:latin typeface="GDS Transport"/>
              </a:rPr>
              <a:t>Check that your charity has adequate records to show:</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details of money received and spent by the charity – for example bank statements and minutes of any meetings where significant decisions were taken</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the charity’s assets and liabilities</a:t>
            </a:r>
          </a:p>
          <a:p>
            <a:pPr algn="l">
              <a:spcBef>
                <a:spcPts val="1500"/>
              </a:spcBef>
              <a:spcAft>
                <a:spcPts val="1500"/>
              </a:spcAft>
            </a:pPr>
            <a:r>
              <a:rPr lang="en-GB" b="0" i="0" dirty="0">
                <a:solidFill>
                  <a:srgbClr val="0B0C0C"/>
                </a:solidFill>
                <a:effectLst/>
                <a:latin typeface="GDS Transport"/>
              </a:rPr>
              <a:t>These records are used to prepare the accounts which you should approve.</a:t>
            </a:r>
          </a:p>
          <a:p>
            <a:pPr algn="l">
              <a:spcBef>
                <a:spcPts val="1500"/>
              </a:spcBef>
              <a:spcAft>
                <a:spcPts val="1500"/>
              </a:spcAft>
            </a:pPr>
            <a:r>
              <a:rPr lang="en-GB" b="0" i="0" dirty="0">
                <a:solidFill>
                  <a:srgbClr val="0B0C0C"/>
                </a:solidFill>
                <a:effectLst/>
                <a:latin typeface="GDS Transport"/>
              </a:rPr>
              <a:t>You must ensure that your charity keeps accounting records for at least 6 years.</a:t>
            </a:r>
          </a:p>
          <a:p>
            <a:pPr algn="l">
              <a:spcBef>
                <a:spcPts val="3375"/>
              </a:spcBef>
            </a:pPr>
            <a:r>
              <a:rPr lang="en-GB" b="1" i="0" dirty="0">
                <a:solidFill>
                  <a:srgbClr val="0B0C0C"/>
                </a:solidFill>
                <a:effectLst/>
                <a:latin typeface="GDS Transport"/>
              </a:rPr>
              <a:t>Manage expenses and payments to trustees</a:t>
            </a:r>
          </a:p>
          <a:p>
            <a:pPr algn="l">
              <a:spcBef>
                <a:spcPts val="1500"/>
              </a:spcBef>
              <a:spcAft>
                <a:spcPts val="1500"/>
              </a:spcAft>
            </a:pPr>
            <a:r>
              <a:rPr lang="en-GB" b="0" i="0" dirty="0">
                <a:solidFill>
                  <a:srgbClr val="0B0C0C"/>
                </a:solidFill>
                <a:effectLst/>
                <a:latin typeface="GDS Transport"/>
              </a:rPr>
              <a:t>All trustees can claim expenses. These are to cover out-of-pocket payments you have to make in order to carry out your duties, for example: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travel to and from trustee meetings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postage and telephone calls for charity work</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childcare or care of other dependants while attending meetings</a:t>
            </a:r>
          </a:p>
          <a:p>
            <a:pPr algn="l">
              <a:spcBef>
                <a:spcPts val="1500"/>
              </a:spcBef>
              <a:spcAft>
                <a:spcPts val="1500"/>
              </a:spcAft>
            </a:pPr>
            <a:r>
              <a:rPr lang="en-GB" b="0" i="0" dirty="0">
                <a:solidFill>
                  <a:srgbClr val="0B0C0C"/>
                </a:solidFill>
                <a:effectLst/>
                <a:latin typeface="GDS Transport"/>
              </a:rPr>
              <a:t>Your charity should have a written policy setting out what is classed as an expense and how to claim and approve expenses.</a:t>
            </a:r>
          </a:p>
          <a:p>
            <a:pPr algn="l">
              <a:spcBef>
                <a:spcPts val="1500"/>
              </a:spcBef>
              <a:spcAft>
                <a:spcPts val="1500"/>
              </a:spcAft>
            </a:pPr>
            <a:r>
              <a:rPr lang="en-GB" b="0" i="0" dirty="0">
                <a:solidFill>
                  <a:srgbClr val="0B0C0C"/>
                </a:solidFill>
                <a:effectLst/>
                <a:latin typeface="GDS Transport"/>
              </a:rPr>
              <a:t>As a trustee you cannot receive any other payments or benefits from your charity unless the charity’s governing document allows it, or you have a specific authority for it. </a:t>
            </a:r>
            <a:r>
              <a:rPr lang="en-GB" b="0" i="0" dirty="0">
                <a:solidFill>
                  <a:srgbClr val="1D70B8"/>
                </a:solidFill>
                <a:effectLst/>
                <a:latin typeface="GDS Transport"/>
                <a:hlinkClick r:id="rId10"/>
              </a:rPr>
              <a:t>Check the rules before you make any payments</a:t>
            </a:r>
            <a:r>
              <a:rPr lang="en-GB" b="0" i="0" dirty="0">
                <a:solidFill>
                  <a:srgbClr val="0B0C0C"/>
                </a:solidFill>
                <a:effectLst/>
                <a:latin typeface="GDS Transport"/>
              </a:rPr>
              <a:t>.</a:t>
            </a:r>
          </a:p>
          <a:p>
            <a:pPr algn="l">
              <a:spcBef>
                <a:spcPts val="3375"/>
              </a:spcBef>
            </a:pPr>
            <a:r>
              <a:rPr lang="en-GB" b="1" i="0" dirty="0">
                <a:solidFill>
                  <a:srgbClr val="0B0C0C"/>
                </a:solidFill>
                <a:effectLst/>
                <a:latin typeface="GDS Transport"/>
              </a:rPr>
              <a:t>Deal with financial problems quickly</a:t>
            </a:r>
          </a:p>
          <a:p>
            <a:pPr algn="l">
              <a:spcBef>
                <a:spcPts val="1500"/>
              </a:spcBef>
              <a:spcAft>
                <a:spcPts val="1500"/>
              </a:spcAft>
            </a:pPr>
            <a:r>
              <a:rPr lang="en-GB" b="0" i="0" dirty="0">
                <a:solidFill>
                  <a:srgbClr val="0B0C0C"/>
                </a:solidFill>
                <a:effectLst/>
                <a:latin typeface="GDS Transport"/>
              </a:rPr>
              <a:t>Ensure that you have enough money to settle bills as they fall due. Act quickly if there is a significant change in the amount of money coming into or going out from your charity.</a:t>
            </a:r>
          </a:p>
          <a:p>
            <a:pPr algn="l">
              <a:spcBef>
                <a:spcPts val="1500"/>
              </a:spcBef>
              <a:spcAft>
                <a:spcPts val="1500"/>
              </a:spcAft>
            </a:pPr>
            <a:r>
              <a:rPr lang="en-GB" b="0" i="0" dirty="0">
                <a:solidFill>
                  <a:srgbClr val="0B0C0C"/>
                </a:solidFill>
                <a:effectLst/>
                <a:latin typeface="GDS Transport"/>
              </a:rPr>
              <a:t>If you think your charity may be facing insolvency, </a:t>
            </a:r>
            <a:r>
              <a:rPr lang="en-GB" b="0" i="0" dirty="0">
                <a:solidFill>
                  <a:srgbClr val="1D70B8"/>
                </a:solidFill>
                <a:effectLst/>
                <a:latin typeface="GDS Transport"/>
                <a:hlinkClick r:id="rId11"/>
              </a:rPr>
              <a:t>read our insolvency guidance</a:t>
            </a:r>
            <a:r>
              <a:rPr lang="en-GB" b="0" i="0" dirty="0">
                <a:solidFill>
                  <a:srgbClr val="0B0C0C"/>
                </a:solidFill>
                <a:effectLst/>
                <a:latin typeface="GDS Transport"/>
              </a:rPr>
              <a:t> for advice on what actions you should take.</a:t>
            </a:r>
          </a:p>
          <a:p>
            <a:pPr algn="l">
              <a:spcBef>
                <a:spcPts val="1500"/>
              </a:spcBef>
              <a:spcAft>
                <a:spcPts val="1500"/>
              </a:spcAft>
            </a:pPr>
            <a:r>
              <a:rPr lang="en-GB" b="0" i="0" dirty="0">
                <a:solidFill>
                  <a:srgbClr val="0B0C0C"/>
                </a:solidFill>
                <a:effectLst/>
                <a:latin typeface="GDS Transport"/>
              </a:rPr>
              <a:t>Take any expert advice as early as possible. This will help you work out what action to take.</a:t>
            </a:r>
          </a:p>
          <a:p>
            <a:pPr algn="l">
              <a:spcBef>
                <a:spcPts val="1500"/>
              </a:spcBef>
              <a:spcAft>
                <a:spcPts val="1500"/>
              </a:spcAft>
            </a:pPr>
            <a:r>
              <a:rPr lang="en-GB" b="0" i="0" dirty="0">
                <a:solidFill>
                  <a:srgbClr val="0B0C0C"/>
                </a:solidFill>
                <a:effectLst/>
                <a:latin typeface="GDS Transport"/>
              </a:rPr>
              <a:t>For example: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develop alternative sources of funding or launch an emergency appeal</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borrow money from banks or stakeholders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raise issues with any grant bodies you have received funds from</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reduce actual or planned spending</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review any charges your charity makes for facilities or services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stop or delay doing some of your charity’s activities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merge with another charity</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close your charity</a:t>
            </a:r>
          </a:p>
          <a:p>
            <a:pPr algn="l">
              <a:spcBef>
                <a:spcPts val="1500"/>
              </a:spcBef>
              <a:spcAft>
                <a:spcPts val="1500"/>
              </a:spcAft>
            </a:pPr>
            <a:r>
              <a:rPr lang="en-GB" b="0" i="0" dirty="0">
                <a:solidFill>
                  <a:srgbClr val="0B0C0C"/>
                </a:solidFill>
                <a:effectLst/>
                <a:latin typeface="GDS Transport"/>
              </a:rPr>
              <a:t>If there is a significant change in the charity’s funds, you may need to </a:t>
            </a:r>
            <a:r>
              <a:rPr lang="en-GB" b="0" i="0" dirty="0">
                <a:solidFill>
                  <a:srgbClr val="1D70B8"/>
                </a:solidFill>
                <a:effectLst/>
                <a:latin typeface="GDS Transport"/>
                <a:hlinkClick r:id="rId12"/>
              </a:rPr>
              <a:t>report this as a serious incident to us</a:t>
            </a:r>
            <a:r>
              <a:rPr lang="en-GB" b="0" i="0" dirty="0">
                <a:solidFill>
                  <a:srgbClr val="0B0C0C"/>
                </a:solidFill>
                <a:effectLst/>
                <a:latin typeface="GDS Transport"/>
              </a:rPr>
              <a:t>.</a:t>
            </a:r>
          </a:p>
          <a:p>
            <a:pPr algn="l">
              <a:spcBef>
                <a:spcPts val="1500"/>
              </a:spcBef>
              <a:spcAft>
                <a:spcPts val="1500"/>
              </a:spcAft>
            </a:pPr>
            <a:r>
              <a:rPr lang="en-GB" b="0" i="0" dirty="0">
                <a:solidFill>
                  <a:srgbClr val="1D70B8"/>
                </a:solidFill>
                <a:effectLst/>
                <a:latin typeface="GDS Transport"/>
                <a:hlinkClick r:id="rId13"/>
              </a:rPr>
              <a:t>Tell the Charity Commission if your charity closes</a:t>
            </a:r>
            <a:r>
              <a:rPr lang="en-GB" b="0" i="0" dirty="0">
                <a:solidFill>
                  <a:srgbClr val="0B0C0C"/>
                </a:solidFill>
                <a:effectLst/>
                <a:latin typeface="GDS Transport"/>
              </a:rPr>
              <a:t> so it can be removed from the register of charities.</a:t>
            </a:r>
          </a:p>
          <a:p>
            <a:endParaRPr lang="en-GB" b="0" dirty="0"/>
          </a:p>
        </p:txBody>
      </p:sp>
      <p:sp>
        <p:nvSpPr>
          <p:cNvPr id="4" name="Slide Number Placeholder 3">
            <a:extLst>
              <a:ext uri="{FF2B5EF4-FFF2-40B4-BE49-F238E27FC236}">
                <a16:creationId xmlns:a16="http://schemas.microsoft.com/office/drawing/2014/main" id="{5E0EC9D5-A2DB-7D87-0C6C-C7699ABD528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7E48A-B93D-4429-9AAD-6D160EA7DBA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09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560D1-1A1A-009D-93C3-CE45B94C2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793DA-7838-BA66-17C4-D5F98B22E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D2F3E6-2FB2-1514-56EF-4933827EDCC6}"/>
              </a:ext>
            </a:extLst>
          </p:cNvPr>
          <p:cNvSpPr>
            <a:spLocks noGrp="1"/>
          </p:cNvSpPr>
          <p:nvPr>
            <p:ph type="body" idx="1"/>
          </p:nvPr>
        </p:nvSpPr>
        <p:spPr/>
        <p:txBody>
          <a:bodyPr/>
          <a:lstStyle/>
          <a:p>
            <a:r>
              <a:rPr lang="en-GB" b="1" dirty="0"/>
              <a:t>Know Charity Purposes and Rules</a:t>
            </a:r>
          </a:p>
          <a:p>
            <a:r>
              <a:rPr lang="en-GB" dirty="0"/>
              <a:t>All of our purposes and rules are written in our governing document called Memorandum and Articles of Association.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Is to keep focused on charities purposes - </a:t>
            </a:r>
            <a:r>
              <a:rPr lang="en-US" sz="1200" dirty="0">
                <a:effectLst/>
                <a:latin typeface="+mn-lt"/>
                <a:ea typeface="Times New Roman" panose="02020603050405020304" pitchFamily="18" charset="0"/>
              </a:rPr>
              <a:t>The Association's objects are the advancement of the Christian religion especially by the means of and in accordance with the principles of the Baptist denomination as set out for the time being in the Declaration of Principle of The Baptist Union of Great Britain.</a:t>
            </a:r>
          </a:p>
          <a:p>
            <a:r>
              <a:rPr lang="en-GB" dirty="0"/>
              <a:t>Focus on public benefit – public benefit is what makes a charity different from other organisations – it is about providing a clear benefit to a wide enough selection of the public</a:t>
            </a:r>
          </a:p>
          <a:p>
            <a:r>
              <a:rPr lang="en-GB" dirty="0"/>
              <a:t>Is to ensure compliance with our rules on appointment for trustees and staff, buying land  and using funds etc</a:t>
            </a:r>
          </a:p>
          <a:p>
            <a:r>
              <a:rPr lang="en-GB" dirty="0"/>
              <a:t>Is to ensure compliance with the law, Charity law/Company Law, safeguarding, data protection, health and safety etc.</a:t>
            </a:r>
          </a:p>
          <a:p>
            <a:endParaRPr lang="en-GB" dirty="0"/>
          </a:p>
          <a:p>
            <a:r>
              <a:rPr lang="en-GB" b="1" dirty="0"/>
              <a:t>Making Decisions</a:t>
            </a:r>
          </a:p>
          <a:p>
            <a:r>
              <a:rPr lang="en-GB" b="0" dirty="0"/>
              <a:t>Decisions need to be made within the rules, is it a council decision/members decision – what is the quorum for making a decision etc</a:t>
            </a:r>
          </a:p>
          <a:p>
            <a:r>
              <a:rPr lang="en-GB" b="0" dirty="0"/>
              <a:t>All decisions should be made in the best interests of the charity</a:t>
            </a:r>
          </a:p>
          <a:p>
            <a:r>
              <a:rPr lang="en-GB" b="0" dirty="0"/>
              <a:t>They should take into account all the relevant factors</a:t>
            </a:r>
          </a:p>
          <a:p>
            <a:r>
              <a:rPr lang="en-GB" b="0" dirty="0"/>
              <a:t>Conflicts of interest should be declared and a record made of them within the minutes.</a:t>
            </a:r>
          </a:p>
          <a:p>
            <a:r>
              <a:rPr lang="en-GB" b="0" dirty="0"/>
              <a:t>All decisions need to be properly recorded – do the minutes give a clear and proper record of the decision?</a:t>
            </a:r>
          </a:p>
          <a:p>
            <a:endParaRPr lang="en-GB" b="0" dirty="0"/>
          </a:p>
          <a:p>
            <a:r>
              <a:rPr lang="en-GB" b="1" dirty="0"/>
              <a:t>Managing Finances</a:t>
            </a:r>
          </a:p>
          <a:p>
            <a:r>
              <a:rPr lang="en-GB" b="0" dirty="0"/>
              <a:t>As a trustee you must take steps to make sure that the charities money is safe, is properly used and is accounted for. If you don’t understand something it is your responsibility to ask.</a:t>
            </a:r>
          </a:p>
          <a:p>
            <a:r>
              <a:rPr lang="en-GB" b="0" dirty="0"/>
              <a:t>You oversee where money is spent and make sure this is within the rules, make sure it is properly recorded.</a:t>
            </a:r>
          </a:p>
          <a:p>
            <a:r>
              <a:rPr lang="en-GB" b="0" dirty="0"/>
              <a:t>Know your charities financial position, does it have a budget, is the budget realistic, what do we plan to spend this year and do we need to raise funds</a:t>
            </a:r>
          </a:p>
          <a:p>
            <a:r>
              <a:rPr lang="en-GB" b="0" dirty="0"/>
              <a:t>Are there accurate and up to date financial records, what is the income and expenditure, what are the assets and liabilities of the charity.</a:t>
            </a:r>
          </a:p>
          <a:p>
            <a:r>
              <a:rPr lang="en-GB" b="0" dirty="0"/>
              <a:t>Deal with any financial problems quickly – if there is a problem don’t hide your head in the sand or put off the hard decisions – you need to be discussing these regularly. </a:t>
            </a:r>
          </a:p>
          <a:p>
            <a:endParaRPr lang="en-GB" b="0" dirty="0"/>
          </a:p>
          <a:p>
            <a:r>
              <a:rPr lang="en-GB" b="1" dirty="0"/>
              <a:t>Managing Conflicts of Interest</a:t>
            </a:r>
          </a:p>
          <a:p>
            <a:r>
              <a:rPr lang="en-GB" b="0" dirty="0"/>
              <a:t>2 main types of conflict;</a:t>
            </a:r>
          </a:p>
          <a:p>
            <a:r>
              <a:rPr lang="en-GB" b="0" dirty="0"/>
              <a:t>Financial Conflict (where money is going somewhere that you are directly involved in)  </a:t>
            </a:r>
          </a:p>
          <a:p>
            <a:r>
              <a:rPr lang="en-GB" b="0" dirty="0"/>
              <a:t>and Loyalty Conflict (where you are involved in something that is asking questions or advice of EBA). The process for this should follow 4 main steps </a:t>
            </a:r>
          </a:p>
          <a:p>
            <a:endParaRPr lang="en-GB" b="0" dirty="0"/>
          </a:p>
          <a:p>
            <a:r>
              <a:rPr lang="en-GB" b="0" dirty="0"/>
              <a:t>Declare – at the beginning of a meeting you should say if you think there might be a conflict with an item</a:t>
            </a:r>
          </a:p>
          <a:p>
            <a:r>
              <a:rPr lang="en-GB" b="0" dirty="0"/>
              <a:t>Remove – Other trustees can decide how this is handled it may be that for this decision you leave the meeting</a:t>
            </a:r>
          </a:p>
          <a:p>
            <a:r>
              <a:rPr lang="en-GB" b="0" dirty="0"/>
              <a:t>Manage – Check the issue does not conflict with anything in your rules</a:t>
            </a:r>
          </a:p>
          <a:p>
            <a:r>
              <a:rPr lang="en-GB" b="0" dirty="0"/>
              <a:t>Record – What the conflict was, who it affected, when was it declared, how it was managed </a:t>
            </a:r>
          </a:p>
          <a:p>
            <a:endParaRPr lang="en-GB" b="0" dirty="0"/>
          </a:p>
          <a:p>
            <a:r>
              <a:rPr lang="en-GB" b="1" dirty="0"/>
              <a:t>What do you send to the Charity Commission</a:t>
            </a:r>
          </a:p>
          <a:p>
            <a:r>
              <a:rPr lang="en-GB" b="0" dirty="0"/>
              <a:t>Your charities register (submission with Charity Commission) must always be up to date – Trustee details/Charity Name and governing document/charity contact details</a:t>
            </a:r>
          </a:p>
          <a:p>
            <a:r>
              <a:rPr lang="en-GB" b="0" dirty="0"/>
              <a:t>Annual return, report and accounts. All of these items have filing deadlines which range from 14days to by a certain date each year.</a:t>
            </a:r>
          </a:p>
          <a:p>
            <a:r>
              <a:rPr lang="en-GB" b="0" dirty="0"/>
              <a:t>Serious problems</a:t>
            </a:r>
          </a:p>
          <a:p>
            <a:endParaRPr lang="en-GB" b="0" dirty="0"/>
          </a:p>
          <a:p>
            <a:r>
              <a:rPr lang="en-GB" b="0" dirty="0"/>
              <a:t>The Charity commission also provide guidance and help for trustees</a:t>
            </a:r>
          </a:p>
          <a:p>
            <a:endParaRPr lang="en-GB" b="0" dirty="0"/>
          </a:p>
        </p:txBody>
      </p:sp>
      <p:sp>
        <p:nvSpPr>
          <p:cNvPr id="4" name="Slide Number Placeholder 3">
            <a:extLst>
              <a:ext uri="{FF2B5EF4-FFF2-40B4-BE49-F238E27FC236}">
                <a16:creationId xmlns:a16="http://schemas.microsoft.com/office/drawing/2014/main" id="{A39248EC-BBAF-45FF-DCF6-E0AAC427F46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7E48A-B93D-4429-9AAD-6D160EA7DBA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219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65E19-7ED2-B01E-4D38-D3A49085A6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0EE8E-CFA7-A531-941C-EA02744DB8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0EE6F-5398-BECC-3C48-865303B7AD97}"/>
              </a:ext>
            </a:extLst>
          </p:cNvPr>
          <p:cNvSpPr>
            <a:spLocks noGrp="1"/>
          </p:cNvSpPr>
          <p:nvPr>
            <p:ph type="body" idx="1"/>
          </p:nvPr>
        </p:nvSpPr>
        <p:spPr/>
        <p:txBody>
          <a:bodyPr/>
          <a:lstStyle/>
          <a:p>
            <a:pPr algn="l">
              <a:spcBef>
                <a:spcPts val="3375"/>
              </a:spcBef>
            </a:pPr>
            <a:r>
              <a:rPr lang="en-GB" b="1" i="0" dirty="0">
                <a:solidFill>
                  <a:srgbClr val="0B0C0C"/>
                </a:solidFill>
                <a:effectLst/>
                <a:latin typeface="GDS Transport"/>
              </a:rPr>
              <a:t>Identify conflicts of interest</a:t>
            </a:r>
          </a:p>
          <a:p>
            <a:pPr algn="l">
              <a:spcBef>
                <a:spcPts val="1500"/>
              </a:spcBef>
              <a:spcAft>
                <a:spcPts val="1500"/>
              </a:spcAft>
            </a:pPr>
            <a:r>
              <a:rPr lang="en-GB" b="0" i="0" dirty="0">
                <a:solidFill>
                  <a:srgbClr val="0B0C0C"/>
                </a:solidFill>
                <a:effectLst/>
                <a:latin typeface="GDS Transport"/>
              </a:rPr>
              <a:t>There are 2 common types of conflict of interest: financial conflicts and loyalty conflicts.</a:t>
            </a:r>
          </a:p>
          <a:p>
            <a:pPr algn="l">
              <a:spcBef>
                <a:spcPts val="2625"/>
              </a:spcBef>
            </a:pPr>
            <a:r>
              <a:rPr lang="en-GB" b="1" i="0" dirty="0">
                <a:solidFill>
                  <a:srgbClr val="0B0C0C"/>
                </a:solidFill>
                <a:effectLst/>
                <a:latin typeface="GDS Transport"/>
              </a:rPr>
              <a:t>Financial conflicts</a:t>
            </a:r>
          </a:p>
          <a:p>
            <a:pPr algn="l">
              <a:spcBef>
                <a:spcPts val="1500"/>
              </a:spcBef>
              <a:spcAft>
                <a:spcPts val="1500"/>
              </a:spcAft>
            </a:pPr>
            <a:r>
              <a:rPr lang="en-GB" b="0" i="0" dirty="0">
                <a:solidFill>
                  <a:srgbClr val="0B0C0C"/>
                </a:solidFill>
                <a:effectLst/>
                <a:latin typeface="GDS Transport"/>
              </a:rPr>
              <a:t>These conflicts happen when a trustee, or person or organisation connected to them, could get money or something else of value from a trustee decision.</a:t>
            </a:r>
          </a:p>
          <a:p>
            <a:pPr algn="l">
              <a:spcBef>
                <a:spcPts val="1500"/>
              </a:spcBef>
              <a:spcAft>
                <a:spcPts val="1500"/>
              </a:spcAft>
            </a:pPr>
            <a:r>
              <a:rPr lang="en-GB" b="0" i="0" dirty="0">
                <a:solidFill>
                  <a:srgbClr val="0B0C0C"/>
                </a:solidFill>
                <a:effectLst/>
                <a:latin typeface="GDS Transport"/>
              </a:rPr>
              <a:t>They do not include a trustee’s expenses – for example, for going to a charity meeting.</a:t>
            </a:r>
          </a:p>
          <a:p>
            <a:pPr algn="l">
              <a:spcBef>
                <a:spcPts val="2625"/>
              </a:spcBef>
            </a:pPr>
            <a:r>
              <a:rPr lang="en-GB" b="1" i="0" dirty="0">
                <a:solidFill>
                  <a:srgbClr val="0B0C0C"/>
                </a:solidFill>
                <a:effectLst/>
                <a:latin typeface="GDS Transport"/>
              </a:rPr>
              <a:t>Some common examples</a:t>
            </a:r>
          </a:p>
          <a:p>
            <a:pPr algn="l">
              <a:spcBef>
                <a:spcPts val="375"/>
              </a:spcBef>
              <a:spcAft>
                <a:spcPts val="1500"/>
              </a:spcAft>
            </a:pPr>
            <a:r>
              <a:rPr lang="en-GB" b="0" i="0" dirty="0">
                <a:solidFill>
                  <a:srgbClr val="0B0C0C"/>
                </a:solidFill>
                <a:effectLst/>
                <a:latin typeface="GDS Transport"/>
              </a:rPr>
              <a:t>Financial conflicts for a trustee happen if your charity is deciding whether to:</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pay the trustee for doing their trustee role (more than their expenses)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employ or pay the trustee, or their relative, for some work at your charity, or its trading company</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sell, loan or lease charity assets (land or anything else the charity owns) to the trustee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buy, borrow or lease charity assets from the trustee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buy goods from a business owned by the trustee</a:t>
            </a:r>
          </a:p>
          <a:p>
            <a:pPr algn="l">
              <a:spcBef>
                <a:spcPts val="1500"/>
              </a:spcBef>
              <a:spcAft>
                <a:spcPts val="1500"/>
              </a:spcAft>
            </a:pPr>
            <a:r>
              <a:rPr lang="en-GB" b="0" i="0" dirty="0">
                <a:solidFill>
                  <a:srgbClr val="0B0C0C"/>
                </a:solidFill>
                <a:effectLst/>
                <a:latin typeface="GDS Transport"/>
              </a:rPr>
              <a:t>It still counts as a conflict, even if your charity would get a good deal for its money.</a:t>
            </a:r>
          </a:p>
          <a:p>
            <a:pPr algn="l">
              <a:spcBef>
                <a:spcPts val="2625"/>
              </a:spcBef>
            </a:pPr>
            <a:r>
              <a:rPr lang="en-GB" b="1" i="0" dirty="0">
                <a:solidFill>
                  <a:srgbClr val="0B0C0C"/>
                </a:solidFill>
                <a:effectLst/>
                <a:latin typeface="GDS Transport"/>
              </a:rPr>
              <a:t>Loyalty conflicts</a:t>
            </a:r>
          </a:p>
          <a:p>
            <a:pPr algn="l">
              <a:spcBef>
                <a:spcPts val="1500"/>
              </a:spcBef>
              <a:spcAft>
                <a:spcPts val="1500"/>
              </a:spcAft>
            </a:pPr>
            <a:r>
              <a:rPr lang="en-GB" b="0" i="0" dirty="0">
                <a:solidFill>
                  <a:srgbClr val="0B0C0C"/>
                </a:solidFill>
                <a:effectLst/>
                <a:latin typeface="GDS Transport"/>
              </a:rPr>
              <a:t>These conflicts are not about money or other trustee benefits. They happen when, for other reasons, a trustee might not be able to make decisions that are best for the charity.</a:t>
            </a:r>
          </a:p>
          <a:p>
            <a:pPr algn="l">
              <a:spcBef>
                <a:spcPts val="2625"/>
              </a:spcBef>
            </a:pPr>
            <a:r>
              <a:rPr lang="en-GB" b="1" i="0" dirty="0">
                <a:solidFill>
                  <a:srgbClr val="0B0C0C"/>
                </a:solidFill>
                <a:effectLst/>
                <a:latin typeface="GDS Transport"/>
              </a:rPr>
              <a:t>Some common examples</a:t>
            </a:r>
          </a:p>
          <a:p>
            <a:pPr algn="l">
              <a:spcBef>
                <a:spcPts val="375"/>
              </a:spcBef>
              <a:spcAft>
                <a:spcPts val="1500"/>
              </a:spcAft>
            </a:pPr>
            <a:r>
              <a:rPr lang="en-GB" b="0" i="0" dirty="0">
                <a:solidFill>
                  <a:srgbClr val="0B0C0C"/>
                </a:solidFill>
                <a:effectLst/>
                <a:latin typeface="GDS Transport"/>
              </a:rPr>
              <a:t>They can happen if the charity’s decision involves a person or organisation linked to a trustee. For example: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the trustee’s employer</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another charity where they are a trustee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the organisation that appointed them as a trustee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their relatives or friends</a:t>
            </a:r>
          </a:p>
          <a:p>
            <a:pPr algn="l">
              <a:spcBef>
                <a:spcPts val="1500"/>
              </a:spcBef>
              <a:spcAft>
                <a:spcPts val="1500"/>
              </a:spcAft>
            </a:pPr>
            <a:r>
              <a:rPr lang="en-GB" b="0" i="0" dirty="0">
                <a:solidFill>
                  <a:srgbClr val="0B0C0C"/>
                </a:solidFill>
                <a:effectLst/>
                <a:latin typeface="GDS Transport"/>
              </a:rPr>
              <a:t>There can be a conflict because the trustee’s responsibility (or loyalty) to the other organisation or person could compete with their responsibility to the charity.</a:t>
            </a:r>
          </a:p>
          <a:p>
            <a:pPr algn="l">
              <a:spcBef>
                <a:spcPts val="1500"/>
              </a:spcBef>
              <a:spcAft>
                <a:spcPts val="1500"/>
              </a:spcAft>
            </a:pPr>
            <a:r>
              <a:rPr lang="en-GB" b="0" i="0" dirty="0">
                <a:solidFill>
                  <a:srgbClr val="0B0C0C"/>
                </a:solidFill>
                <a:effectLst/>
                <a:latin typeface="GDS Transport"/>
              </a:rPr>
              <a:t>Conflicts can affect all types of charities. But you must identify and deal with them properly.</a:t>
            </a:r>
          </a:p>
          <a:p>
            <a:pPr algn="l">
              <a:spcBef>
                <a:spcPts val="1500"/>
              </a:spcBef>
              <a:spcAft>
                <a:spcPts val="1500"/>
              </a:spcAft>
            </a:pPr>
            <a:r>
              <a:rPr lang="en-GB" b="0" i="0" dirty="0">
                <a:solidFill>
                  <a:srgbClr val="0B0C0C"/>
                </a:solidFill>
                <a:effectLst/>
                <a:latin typeface="GDS Transport"/>
              </a:rPr>
              <a:t>All of you must do this, not just the trustee with the conflict. Otherwise, you will not meet your joint legal responsibility to make decisions: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based only on what’s best for your charity</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without influence from your personal interests</a:t>
            </a:r>
          </a:p>
          <a:p>
            <a:pPr algn="l">
              <a:spcBef>
                <a:spcPts val="1500"/>
              </a:spcBef>
              <a:spcAft>
                <a:spcPts val="1500"/>
              </a:spcAft>
            </a:pPr>
            <a:r>
              <a:rPr lang="en-GB" b="0" i="0" dirty="0">
                <a:solidFill>
                  <a:srgbClr val="0B0C0C"/>
                </a:solidFill>
                <a:effectLst/>
                <a:latin typeface="GDS Transport"/>
              </a:rPr>
              <a:t>Follow these 4 steps.</a:t>
            </a:r>
          </a:p>
          <a:p>
            <a:pPr algn="l">
              <a:spcBef>
                <a:spcPts val="3375"/>
              </a:spcBef>
            </a:pPr>
            <a:r>
              <a:rPr lang="en-GB" b="1" i="0" dirty="0">
                <a:solidFill>
                  <a:srgbClr val="0B0C0C"/>
                </a:solidFill>
                <a:effectLst/>
                <a:latin typeface="GDS Transport"/>
              </a:rPr>
              <a:t>Declare conflicts of interest (step 1)</a:t>
            </a:r>
          </a:p>
          <a:p>
            <a:pPr algn="l">
              <a:spcBef>
                <a:spcPts val="1500"/>
              </a:spcBef>
              <a:spcAft>
                <a:spcPts val="1500"/>
              </a:spcAft>
            </a:pPr>
            <a:r>
              <a:rPr lang="en-GB" b="0" i="0" dirty="0">
                <a:solidFill>
                  <a:srgbClr val="0B0C0C"/>
                </a:solidFill>
                <a:effectLst/>
                <a:latin typeface="GDS Transport"/>
              </a:rPr>
              <a:t>You must tell the other trustees if you personally have a conflict of interest. Do this early, before discussions or decisions happen.</a:t>
            </a:r>
          </a:p>
          <a:p>
            <a:pPr algn="l">
              <a:spcBef>
                <a:spcPts val="1500"/>
              </a:spcBef>
              <a:spcAft>
                <a:spcPts val="1500"/>
              </a:spcAft>
            </a:pPr>
            <a:r>
              <a:rPr lang="en-GB" b="0" i="0" dirty="0">
                <a:solidFill>
                  <a:srgbClr val="0B0C0C"/>
                </a:solidFill>
                <a:effectLst/>
                <a:latin typeface="GDS Transport"/>
              </a:rPr>
              <a:t>Do not ignore something that might be a conflict for you or another trustee. Talk to the other trustees if you’re unsure.</a:t>
            </a:r>
          </a:p>
          <a:p>
            <a:pPr algn="l">
              <a:spcBef>
                <a:spcPts val="1500"/>
              </a:spcBef>
              <a:spcAft>
                <a:spcPts val="1500"/>
              </a:spcAft>
            </a:pPr>
            <a:r>
              <a:rPr lang="en-GB" b="0" i="0" dirty="0">
                <a:solidFill>
                  <a:srgbClr val="0B0C0C"/>
                </a:solidFill>
                <a:effectLst/>
                <a:latin typeface="GDS Transport"/>
              </a:rPr>
              <a:t>You and the other trustees should:</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identify and declare conflicts at the start of meetings - have this as a standard agenda item</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keep and update a register of interests</a:t>
            </a:r>
          </a:p>
          <a:p>
            <a:pPr algn="l">
              <a:spcBef>
                <a:spcPts val="2625"/>
              </a:spcBef>
            </a:pPr>
            <a:r>
              <a:rPr lang="en-GB" b="1" i="0" dirty="0">
                <a:solidFill>
                  <a:srgbClr val="0B0C0C"/>
                </a:solidFill>
                <a:effectLst/>
                <a:latin typeface="GDS Transport"/>
              </a:rPr>
              <a:t>Follow a conflicts of interest policy</a:t>
            </a:r>
          </a:p>
          <a:p>
            <a:pPr algn="l">
              <a:spcBef>
                <a:spcPts val="1500"/>
              </a:spcBef>
              <a:spcAft>
                <a:spcPts val="1500"/>
              </a:spcAft>
            </a:pPr>
            <a:r>
              <a:rPr lang="en-GB" b="0" i="0" dirty="0">
                <a:solidFill>
                  <a:srgbClr val="0B0C0C"/>
                </a:solidFill>
                <a:effectLst/>
                <a:latin typeface="GDS Transport"/>
              </a:rPr>
              <a:t>Follow any rules in your charity’s governing document about conflicts of interest.</a:t>
            </a:r>
          </a:p>
          <a:p>
            <a:pPr algn="l">
              <a:spcBef>
                <a:spcPts val="1500"/>
              </a:spcBef>
              <a:spcAft>
                <a:spcPts val="1500"/>
              </a:spcAft>
            </a:pPr>
            <a:r>
              <a:rPr lang="en-GB" b="0" i="0" dirty="0">
                <a:solidFill>
                  <a:srgbClr val="0B0C0C"/>
                </a:solidFill>
                <a:effectLst/>
                <a:latin typeface="GDS Transport"/>
              </a:rPr>
              <a:t>You should also set a policy to tell trustees: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when conflicts of interest commonly happen</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how to declare them</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what all of the trustees need to do about them</a:t>
            </a:r>
          </a:p>
          <a:p>
            <a:pPr algn="l">
              <a:spcBef>
                <a:spcPts val="1500"/>
              </a:spcBef>
              <a:spcAft>
                <a:spcPts val="1500"/>
              </a:spcAft>
            </a:pPr>
            <a:r>
              <a:rPr lang="en-GB" b="0" i="0" dirty="0">
                <a:solidFill>
                  <a:srgbClr val="0B0C0C"/>
                </a:solidFill>
                <a:effectLst/>
                <a:latin typeface="GDS Transport"/>
              </a:rPr>
              <a:t>Review your policy regularly and discuss it with new trustees.</a:t>
            </a:r>
          </a:p>
          <a:p>
            <a:pPr algn="l">
              <a:spcBef>
                <a:spcPts val="3375"/>
              </a:spcBef>
            </a:pPr>
            <a:r>
              <a:rPr lang="en-GB" b="1" i="0" dirty="0">
                <a:solidFill>
                  <a:srgbClr val="0B0C0C"/>
                </a:solidFill>
                <a:effectLst/>
                <a:latin typeface="GDS Transport"/>
              </a:rPr>
              <a:t>Consider removing conflicts of interest (step 2)</a:t>
            </a:r>
          </a:p>
          <a:p>
            <a:pPr algn="l">
              <a:spcBef>
                <a:spcPts val="1500"/>
              </a:spcBef>
              <a:spcAft>
                <a:spcPts val="1500"/>
              </a:spcAft>
            </a:pPr>
            <a:r>
              <a:rPr lang="en-GB" b="0" i="0" dirty="0">
                <a:solidFill>
                  <a:srgbClr val="0B0C0C"/>
                </a:solidFill>
                <a:effectLst/>
                <a:latin typeface="GDS Transport"/>
              </a:rPr>
              <a:t>As trustees you have to take action to stop the conflict from affecting your decision.</a:t>
            </a:r>
          </a:p>
          <a:p>
            <a:pPr algn="l">
              <a:spcBef>
                <a:spcPts val="1500"/>
              </a:spcBef>
              <a:spcAft>
                <a:spcPts val="1500"/>
              </a:spcAft>
            </a:pPr>
            <a:r>
              <a:rPr lang="en-GB" b="0" i="0" dirty="0">
                <a:solidFill>
                  <a:srgbClr val="0B0C0C"/>
                </a:solidFill>
                <a:effectLst/>
                <a:latin typeface="GDS Transport"/>
              </a:rPr>
              <a:t>What you need to do depends on your situation, but you must decide based only on what is in the best interests of your charity.</a:t>
            </a:r>
          </a:p>
          <a:p>
            <a:pPr algn="l">
              <a:spcBef>
                <a:spcPts val="1500"/>
              </a:spcBef>
              <a:spcAft>
                <a:spcPts val="1500"/>
              </a:spcAft>
            </a:pPr>
            <a:r>
              <a:rPr lang="en-GB" b="0" i="0" dirty="0">
                <a:solidFill>
                  <a:srgbClr val="0B0C0C"/>
                </a:solidFill>
                <a:effectLst/>
                <a:latin typeface="GDS Transport"/>
              </a:rPr>
              <a:t>You must consider if it is best for the charity to remove the conflict. This is particularly important if it is a </a:t>
            </a:r>
            <a:r>
              <a:rPr lang="en-GB" b="0" i="0" dirty="0">
                <a:solidFill>
                  <a:srgbClr val="1D70B8"/>
                </a:solidFill>
                <a:effectLst/>
                <a:latin typeface="GDS Transport"/>
                <a:hlinkClick r:id="rId3"/>
              </a:rPr>
              <a:t>serious conflict</a:t>
            </a:r>
            <a:r>
              <a:rPr lang="en-GB" b="0" i="0" dirty="0">
                <a:solidFill>
                  <a:srgbClr val="0B0C0C"/>
                </a:solidFill>
                <a:effectLst/>
                <a:latin typeface="GDS Transport"/>
              </a:rPr>
              <a:t>.</a:t>
            </a:r>
          </a:p>
          <a:p>
            <a:pPr algn="l">
              <a:spcBef>
                <a:spcPts val="1500"/>
              </a:spcBef>
              <a:spcAft>
                <a:spcPts val="1500"/>
              </a:spcAft>
            </a:pPr>
            <a:r>
              <a:rPr lang="en-GB" b="0" i="0" dirty="0">
                <a:solidFill>
                  <a:srgbClr val="0B0C0C"/>
                </a:solidFill>
                <a:effectLst/>
                <a:latin typeface="GDS Transport"/>
              </a:rPr>
              <a:t>If you decide that you do not need to remove the conflict, you must prevent it from affecting your decision in a different way. Use the following steps to manage it.</a:t>
            </a:r>
          </a:p>
          <a:p>
            <a:pPr algn="l">
              <a:spcBef>
                <a:spcPts val="3375"/>
              </a:spcBef>
            </a:pPr>
            <a:r>
              <a:rPr lang="en-GB" b="1" i="0" dirty="0">
                <a:solidFill>
                  <a:srgbClr val="0B0C0C"/>
                </a:solidFill>
                <a:effectLst/>
                <a:latin typeface="GDS Transport"/>
              </a:rPr>
              <a:t>Manage conflicts of interest (step 3)</a:t>
            </a:r>
          </a:p>
          <a:p>
            <a:pPr algn="l">
              <a:spcBef>
                <a:spcPts val="2625"/>
              </a:spcBef>
            </a:pPr>
            <a:r>
              <a:rPr lang="en-GB" b="1" i="0" dirty="0">
                <a:solidFill>
                  <a:srgbClr val="0B0C0C"/>
                </a:solidFill>
                <a:effectLst/>
                <a:latin typeface="GDS Transport"/>
              </a:rPr>
              <a:t>Check that any trustee payments or benefits are authorised</a:t>
            </a:r>
          </a:p>
          <a:p>
            <a:pPr algn="l">
              <a:spcBef>
                <a:spcPts val="1500"/>
              </a:spcBef>
              <a:spcAft>
                <a:spcPts val="1500"/>
              </a:spcAft>
            </a:pPr>
            <a:r>
              <a:rPr lang="en-GB" b="0" i="0" dirty="0">
                <a:solidFill>
                  <a:srgbClr val="0B0C0C"/>
                </a:solidFill>
                <a:effectLst/>
                <a:latin typeface="GDS Transport"/>
              </a:rPr>
              <a:t>You must not allow a trustee - or organisations or people connected to them - to benefit from your charity, unless it’s allowed by (any of the following):</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rules in your charity’s governing document</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the law</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the Charity Commission or the Court</a:t>
            </a:r>
          </a:p>
          <a:p>
            <a:pPr algn="l">
              <a:spcBef>
                <a:spcPts val="1500"/>
              </a:spcBef>
              <a:spcAft>
                <a:spcPts val="1500"/>
              </a:spcAft>
            </a:pPr>
            <a:r>
              <a:rPr lang="en-GB" b="0" i="0" dirty="0">
                <a:solidFill>
                  <a:srgbClr val="1D70B8"/>
                </a:solidFill>
                <a:effectLst/>
                <a:latin typeface="GDS Transport"/>
                <a:hlinkClick r:id="rId4"/>
              </a:rPr>
              <a:t>Check the rules before you decide to pay or benefit a trustee</a:t>
            </a:r>
            <a:r>
              <a:rPr lang="en-GB" b="0" i="0" dirty="0">
                <a:solidFill>
                  <a:srgbClr val="0B0C0C"/>
                </a:solidFill>
                <a:effectLst/>
                <a:latin typeface="GDS Transport"/>
              </a:rPr>
              <a:t>: you may have to repay your charity if you do not follow them.</a:t>
            </a:r>
          </a:p>
          <a:p>
            <a:pPr algn="l">
              <a:spcBef>
                <a:spcPts val="1500"/>
              </a:spcBef>
              <a:spcAft>
                <a:spcPts val="1500"/>
              </a:spcAft>
            </a:pPr>
            <a:r>
              <a:rPr lang="en-GB" b="0" i="0" dirty="0">
                <a:solidFill>
                  <a:srgbClr val="0B0C0C"/>
                </a:solidFill>
                <a:effectLst/>
                <a:latin typeface="GDS Transport"/>
              </a:rPr>
              <a:t>You must </a:t>
            </a:r>
            <a:r>
              <a:rPr lang="en-GB" b="0" i="0" dirty="0">
                <a:solidFill>
                  <a:srgbClr val="1D70B8"/>
                </a:solidFill>
                <a:effectLst/>
                <a:latin typeface="GDS Transport"/>
                <a:hlinkClick r:id="rId5"/>
              </a:rPr>
              <a:t>get Commission agreement before your charity sells or leases land to a trustee</a:t>
            </a:r>
            <a:r>
              <a:rPr lang="en-GB" b="0" i="0" dirty="0">
                <a:solidFill>
                  <a:srgbClr val="0B0C0C"/>
                </a:solidFill>
                <a:effectLst/>
                <a:latin typeface="GDS Transport"/>
              </a:rPr>
              <a:t> (or connected people or organisations).</a:t>
            </a:r>
          </a:p>
          <a:p>
            <a:pPr algn="l">
              <a:spcBef>
                <a:spcPts val="1500"/>
              </a:spcBef>
              <a:spcAft>
                <a:spcPts val="1500"/>
              </a:spcAft>
            </a:pPr>
            <a:r>
              <a:rPr lang="en-GB" b="0" i="0" dirty="0">
                <a:solidFill>
                  <a:srgbClr val="0B0C0C"/>
                </a:solidFill>
                <a:effectLst/>
                <a:latin typeface="GDS Transport"/>
              </a:rPr>
              <a:t>Even if a trustee benefit is allowed, you still have to strictly manage the conflict of interest.</a:t>
            </a:r>
          </a:p>
          <a:p>
            <a:pPr algn="l">
              <a:spcBef>
                <a:spcPts val="2625"/>
              </a:spcBef>
            </a:pPr>
            <a:r>
              <a:rPr lang="en-GB" b="1" i="0" dirty="0">
                <a:solidFill>
                  <a:srgbClr val="0B0C0C"/>
                </a:solidFill>
                <a:effectLst/>
                <a:latin typeface="GDS Transport"/>
              </a:rPr>
              <a:t>Follow any specific rules on managing the conflict</a:t>
            </a:r>
          </a:p>
          <a:p>
            <a:pPr algn="l">
              <a:spcBef>
                <a:spcPts val="1500"/>
              </a:spcBef>
              <a:spcAft>
                <a:spcPts val="1500"/>
              </a:spcAft>
            </a:pPr>
            <a:r>
              <a:rPr lang="en-GB" b="0" i="0" dirty="0">
                <a:solidFill>
                  <a:srgbClr val="0B0C0C"/>
                </a:solidFill>
                <a:effectLst/>
                <a:latin typeface="GDS Transport"/>
              </a:rPr>
              <a:t>Check and follow:</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your charity’s governing document</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any directions from the Commission, for example if we have given your charity permission to benefit a trustee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other legal rules that apply to your charity</a:t>
            </a:r>
          </a:p>
          <a:p>
            <a:pPr algn="l">
              <a:spcBef>
                <a:spcPts val="1500"/>
              </a:spcBef>
              <a:spcAft>
                <a:spcPts val="1500"/>
              </a:spcAft>
            </a:pPr>
            <a:r>
              <a:rPr lang="en-GB" b="0" i="0" dirty="0">
                <a:solidFill>
                  <a:srgbClr val="0B0C0C"/>
                </a:solidFill>
                <a:effectLst/>
                <a:latin typeface="GDS Transport"/>
              </a:rPr>
              <a:t>If you do not have any of these rules to follow, make sure your charity sets some before you make a decision affected by a conflict of interest.</a:t>
            </a:r>
          </a:p>
          <a:p>
            <a:pPr algn="l">
              <a:spcBef>
                <a:spcPts val="1500"/>
              </a:spcBef>
              <a:spcAft>
                <a:spcPts val="1500"/>
              </a:spcAft>
            </a:pPr>
            <a:r>
              <a:rPr lang="en-GB" b="0" i="0" dirty="0">
                <a:solidFill>
                  <a:srgbClr val="0B0C0C"/>
                </a:solidFill>
                <a:effectLst/>
                <a:latin typeface="GDS Transport"/>
              </a:rPr>
              <a:t>As a minimum, the rules should require that the conflicted trustee: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leaves relevant discussions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does not take part in the decision or vote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is not counted in the quorum</a:t>
            </a:r>
          </a:p>
          <a:p>
            <a:pPr algn="l">
              <a:spcBef>
                <a:spcPts val="1500"/>
              </a:spcBef>
              <a:spcAft>
                <a:spcPts val="1500"/>
              </a:spcAft>
            </a:pPr>
            <a:r>
              <a:rPr lang="en-GB" b="0" i="0" dirty="0">
                <a:solidFill>
                  <a:srgbClr val="0B0C0C"/>
                </a:solidFill>
                <a:effectLst/>
                <a:latin typeface="GDS Transport"/>
              </a:rPr>
              <a:t>If your charity is a company, you must add the rules to its governing document before you make your decision. You can use the wording in this </a:t>
            </a:r>
            <a:r>
              <a:rPr lang="en-GB" b="0" i="0" dirty="0">
                <a:solidFill>
                  <a:srgbClr val="1D70B8"/>
                </a:solidFill>
                <a:effectLst/>
                <a:latin typeface="GDS Transport"/>
                <a:hlinkClick r:id="rId6"/>
              </a:rPr>
              <a:t>Model governing document</a:t>
            </a:r>
            <a:r>
              <a:rPr lang="en-GB" b="0" i="0" dirty="0">
                <a:solidFill>
                  <a:srgbClr val="0B0C0C"/>
                </a:solidFill>
                <a:effectLst/>
                <a:latin typeface="GDS Transport"/>
              </a:rPr>
              <a:t> (PDF, 346KB, 27 pages).</a:t>
            </a:r>
          </a:p>
          <a:p>
            <a:pPr algn="l">
              <a:spcBef>
                <a:spcPts val="1500"/>
              </a:spcBef>
              <a:spcAft>
                <a:spcPts val="1500"/>
              </a:spcAft>
            </a:pPr>
            <a:r>
              <a:rPr lang="en-GB" b="0" i="0" dirty="0">
                <a:solidFill>
                  <a:srgbClr val="0B0C0C"/>
                </a:solidFill>
                <a:effectLst/>
                <a:latin typeface="GDS Transport"/>
              </a:rPr>
              <a:t>You and the other trustees are legally responsible for making sure you manage the conflict by following the right process.</a:t>
            </a:r>
          </a:p>
          <a:p>
            <a:pPr algn="l">
              <a:spcBef>
                <a:spcPts val="3375"/>
              </a:spcBef>
            </a:pPr>
            <a:r>
              <a:rPr lang="en-GB" b="1" i="0" dirty="0">
                <a:solidFill>
                  <a:srgbClr val="0B0C0C"/>
                </a:solidFill>
                <a:effectLst/>
                <a:latin typeface="GDS Transport"/>
              </a:rPr>
              <a:t>Keep a record of conflicts of interest (step 4)</a:t>
            </a:r>
          </a:p>
          <a:p>
            <a:pPr algn="l">
              <a:spcBef>
                <a:spcPts val="1500"/>
              </a:spcBef>
              <a:spcAft>
                <a:spcPts val="1500"/>
              </a:spcAft>
            </a:pPr>
            <a:r>
              <a:rPr lang="en-GB" b="0" i="0" dirty="0">
                <a:solidFill>
                  <a:srgbClr val="0B0C0C"/>
                </a:solidFill>
                <a:effectLst/>
                <a:latin typeface="GDS Transport"/>
              </a:rPr>
              <a:t>Record:</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what the conflict was</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who or what it affected</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when it was declared</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how you managed it</a:t>
            </a:r>
          </a:p>
          <a:p>
            <a:pPr algn="l">
              <a:spcBef>
                <a:spcPts val="1500"/>
              </a:spcBef>
              <a:spcAft>
                <a:spcPts val="1500"/>
              </a:spcAft>
            </a:pPr>
            <a:r>
              <a:rPr lang="en-GB" b="0" i="0" dirty="0">
                <a:solidFill>
                  <a:srgbClr val="0B0C0C"/>
                </a:solidFill>
                <a:effectLst/>
                <a:latin typeface="GDS Transport"/>
              </a:rPr>
              <a:t>This will help to show that you have acted properly.</a:t>
            </a:r>
          </a:p>
          <a:p>
            <a:pPr algn="l">
              <a:spcBef>
                <a:spcPts val="3375"/>
              </a:spcBef>
            </a:pPr>
            <a:r>
              <a:rPr lang="en-GB" b="1" i="0" dirty="0">
                <a:solidFill>
                  <a:srgbClr val="0B0C0C"/>
                </a:solidFill>
                <a:effectLst/>
                <a:latin typeface="GDS Transport"/>
              </a:rPr>
              <a:t>What to do about serious conflicts of interest</a:t>
            </a:r>
          </a:p>
          <a:p>
            <a:pPr algn="l">
              <a:spcBef>
                <a:spcPts val="1500"/>
              </a:spcBef>
              <a:spcAft>
                <a:spcPts val="1500"/>
              </a:spcAft>
            </a:pPr>
            <a:r>
              <a:rPr lang="en-GB" b="0" i="0" dirty="0">
                <a:solidFill>
                  <a:srgbClr val="0B0C0C"/>
                </a:solidFill>
                <a:effectLst/>
                <a:latin typeface="GDS Transport"/>
              </a:rPr>
              <a:t>Common examples of serious conflicts are where:</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a majority of you have a conflict</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there is a single trustee, for example, a company or local authority and they have a commercial interest in the charity decision</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your decision involves significant money or risk, and there is a conflict</a:t>
            </a:r>
          </a:p>
          <a:p>
            <a:pPr algn="l">
              <a:spcBef>
                <a:spcPts val="1500"/>
              </a:spcBef>
              <a:spcAft>
                <a:spcPts val="1500"/>
              </a:spcAft>
            </a:pPr>
            <a:r>
              <a:rPr lang="en-GB" b="0" i="0" dirty="0">
                <a:solidFill>
                  <a:srgbClr val="0B0C0C"/>
                </a:solidFill>
                <a:effectLst/>
                <a:latin typeface="GDS Transport"/>
              </a:rPr>
              <a:t>In these types of situation, consider these options.</a:t>
            </a:r>
          </a:p>
          <a:p>
            <a:pPr algn="l">
              <a:spcBef>
                <a:spcPts val="1500"/>
              </a:spcBef>
              <a:spcAft>
                <a:spcPts val="1500"/>
              </a:spcAft>
            </a:pPr>
            <a:r>
              <a:rPr lang="en-GB" b="0" i="0" dirty="0">
                <a:solidFill>
                  <a:srgbClr val="0B0C0C"/>
                </a:solidFill>
                <a:effectLst/>
                <a:latin typeface="GDS Transport"/>
              </a:rPr>
              <a:t>Can you remove the conflict? Consider:</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changing your plan</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asking a conflicted trustee to resign</a:t>
            </a:r>
          </a:p>
          <a:p>
            <a:pPr algn="l">
              <a:spcBef>
                <a:spcPts val="1500"/>
              </a:spcBef>
              <a:spcAft>
                <a:spcPts val="375"/>
              </a:spcAft>
              <a:buFont typeface="Arial" panose="020B0604020202020204" pitchFamily="34" charset="0"/>
              <a:buChar char="•"/>
            </a:pPr>
            <a:r>
              <a:rPr lang="en-GB" b="0" i="0" dirty="0">
                <a:solidFill>
                  <a:srgbClr val="0B0C0C"/>
                </a:solidFill>
                <a:effectLst/>
                <a:latin typeface="GDS Transport"/>
              </a:rPr>
              <a:t>deciding not to appoint a conflicted person</a:t>
            </a:r>
          </a:p>
          <a:p>
            <a:pPr algn="l">
              <a:spcBef>
                <a:spcPts val="1500"/>
              </a:spcBef>
              <a:spcAft>
                <a:spcPts val="1500"/>
              </a:spcAft>
            </a:pPr>
            <a:r>
              <a:rPr lang="en-GB" b="0" i="0" dirty="0">
                <a:solidFill>
                  <a:srgbClr val="0B0C0C"/>
                </a:solidFill>
                <a:effectLst/>
                <a:latin typeface="GDS Transport"/>
              </a:rPr>
              <a:t>Can you appoint additional trustees not affected by the conflict?</a:t>
            </a:r>
          </a:p>
          <a:p>
            <a:pPr algn="l">
              <a:spcBef>
                <a:spcPts val="1500"/>
              </a:spcBef>
              <a:spcAft>
                <a:spcPts val="1500"/>
              </a:spcAft>
            </a:pPr>
            <a:r>
              <a:rPr lang="en-GB" b="0" i="0" dirty="0">
                <a:solidFill>
                  <a:srgbClr val="0B0C0C"/>
                </a:solidFill>
                <a:effectLst/>
                <a:latin typeface="GDS Transport"/>
              </a:rPr>
              <a:t>Take legal advice if you’re unsure. Your charity can pay for this when taking advice for the charity only.</a:t>
            </a:r>
          </a:p>
          <a:p>
            <a:pPr algn="l">
              <a:spcBef>
                <a:spcPts val="1500"/>
              </a:spcBef>
              <a:spcAft>
                <a:spcPts val="1500"/>
              </a:spcAft>
            </a:pPr>
            <a:r>
              <a:rPr lang="en-GB" b="0" i="0" dirty="0">
                <a:solidFill>
                  <a:srgbClr val="0B0C0C"/>
                </a:solidFill>
                <a:effectLst/>
                <a:latin typeface="GDS Transport"/>
              </a:rPr>
              <a:t>Consider if you need to ask the Commission to authorise your decision in very high-risk cases.</a:t>
            </a:r>
          </a:p>
          <a:p>
            <a:pPr algn="l">
              <a:spcBef>
                <a:spcPts val="1500"/>
              </a:spcBef>
              <a:spcAft>
                <a:spcPts val="1500"/>
              </a:spcAft>
            </a:pPr>
            <a:r>
              <a:rPr lang="en-GB" b="0" i="0" dirty="0">
                <a:solidFill>
                  <a:srgbClr val="0B0C0C"/>
                </a:solidFill>
                <a:effectLst/>
                <a:latin typeface="GDS Transport"/>
              </a:rPr>
              <a:t>Always follow our </a:t>
            </a:r>
            <a:r>
              <a:rPr lang="en-GB" b="0" i="0" dirty="0">
                <a:solidFill>
                  <a:srgbClr val="1D70B8"/>
                </a:solidFill>
                <a:effectLst/>
                <a:latin typeface="GDS Transport"/>
                <a:hlinkClick r:id="rId7"/>
              </a:rPr>
              <a:t>more detailed guidance on conflicts of interest</a:t>
            </a:r>
            <a:r>
              <a:rPr lang="en-GB" b="0" i="0" dirty="0">
                <a:solidFill>
                  <a:srgbClr val="0B0C0C"/>
                </a:solidFill>
                <a:effectLst/>
                <a:latin typeface="GDS Transport"/>
              </a:rPr>
              <a:t> in complex or serious cases. These are where you cannot make your decision in the best interests of the charity, or it could look like that to people outside your charity.</a:t>
            </a:r>
          </a:p>
          <a:p>
            <a:endParaRPr lang="en-GB" b="0" dirty="0"/>
          </a:p>
        </p:txBody>
      </p:sp>
      <p:sp>
        <p:nvSpPr>
          <p:cNvPr id="4" name="Slide Number Placeholder 3">
            <a:extLst>
              <a:ext uri="{FF2B5EF4-FFF2-40B4-BE49-F238E27FC236}">
                <a16:creationId xmlns:a16="http://schemas.microsoft.com/office/drawing/2014/main" id="{E4A310FC-F122-3798-B60B-465C4E40B25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7E48A-B93D-4429-9AAD-6D160EA7DBA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03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2/13/2025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2/13/2025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2293-B305-065D-D090-783BFE7A41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5B5787-F599-127D-6E3B-DCF044AACD61}"/>
              </a:ext>
            </a:extLst>
          </p:cNvPr>
          <p:cNvSpPr>
            <a:spLocks noGrp="1"/>
          </p:cNvSpPr>
          <p:nvPr>
            <p:ph type="dt" sz="half" idx="10"/>
          </p:nvPr>
        </p:nvSpPr>
        <p:spPr/>
        <p:txBody>
          <a:bodyPr/>
          <a:lstStyle/>
          <a:p>
            <a:fld id="{3DD79EEF-EDA5-4B0F-95F6-036D878614DA}" type="datetime1">
              <a:rPr lang="en-US" smtClean="0"/>
              <a:pPr/>
              <a:t>2/13/2025</a:t>
            </a:fld>
            <a:endParaRPr lang="en-GB" dirty="0"/>
          </a:p>
        </p:txBody>
      </p:sp>
      <p:sp>
        <p:nvSpPr>
          <p:cNvPr id="4" name="Footer Placeholder 3">
            <a:extLst>
              <a:ext uri="{FF2B5EF4-FFF2-40B4-BE49-F238E27FC236}">
                <a16:creationId xmlns:a16="http://schemas.microsoft.com/office/drawing/2014/main" id="{9F068B95-DE1F-EAB7-ADF7-7B5F99A4972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E722F85-3248-8EB5-2A9E-594731286993}"/>
              </a:ext>
            </a:extLst>
          </p:cNvPr>
          <p:cNvSpPr>
            <a:spLocks noGrp="1"/>
          </p:cNvSpPr>
          <p:nvPr>
            <p:ph type="sldNum" sz="quarter" idx="12"/>
          </p:nvPr>
        </p:nvSpPr>
        <p:spPr/>
        <p:txBody>
          <a:bodyPr/>
          <a:lstStyle/>
          <a:p>
            <a:fld id="{8469DAC7-2BB9-4049-AE2F-D750F07B8F8C}" type="slidenum">
              <a:rPr lang="en-GB" smtClean="0"/>
              <a:pPr/>
              <a:t>‹#›</a:t>
            </a:fld>
            <a:endParaRPr lang="en-GB" dirty="0"/>
          </a:p>
        </p:txBody>
      </p:sp>
    </p:spTree>
    <p:extLst>
      <p:ext uri="{BB962C8B-B14F-4D97-AF65-F5344CB8AC3E}">
        <p14:creationId xmlns:p14="http://schemas.microsoft.com/office/powerpoint/2010/main" val="296904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2/13/2025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2/13/2025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C755-2B44-0DEA-754C-50E9DFAD1032}"/>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FA105C-5ED1-CF77-D018-48F8D367288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E8BF51-EB7E-D3F9-6949-6C41378034CA}"/>
              </a:ext>
            </a:extLst>
          </p:cNvPr>
          <p:cNvSpPr>
            <a:spLocks noGrp="1"/>
          </p:cNvSpPr>
          <p:nvPr>
            <p:ph type="dt" sz="half" idx="10"/>
          </p:nvPr>
        </p:nvSpPr>
        <p:spPr/>
        <p:txBody>
          <a:bodyPr/>
          <a:lstStyle/>
          <a:p>
            <a:fld id="{0212EB20-5766-4DB4-9BFE-7EB880085DE3}" type="datetimeFigureOut">
              <a:rPr lang="en-GB" smtClean="0"/>
              <a:t>13/02/2025</a:t>
            </a:fld>
            <a:endParaRPr lang="en-GB"/>
          </a:p>
        </p:txBody>
      </p:sp>
      <p:sp>
        <p:nvSpPr>
          <p:cNvPr id="5" name="Footer Placeholder 4">
            <a:extLst>
              <a:ext uri="{FF2B5EF4-FFF2-40B4-BE49-F238E27FC236}">
                <a16:creationId xmlns:a16="http://schemas.microsoft.com/office/drawing/2014/main" id="{3686BB3E-8E09-258A-CBF6-A7E4E1F37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B4FF2E-E585-03DC-9059-AF6EF4548D42}"/>
              </a:ext>
            </a:extLst>
          </p:cNvPr>
          <p:cNvSpPr>
            <a:spLocks noGrp="1"/>
          </p:cNvSpPr>
          <p:nvPr>
            <p:ph type="sldNum" sz="quarter" idx="12"/>
          </p:nvPr>
        </p:nvSpPr>
        <p:spPr/>
        <p:txBody>
          <a:bodyPr/>
          <a:lstStyle/>
          <a:p>
            <a:fld id="{4C7DAB7B-42E8-4BD4-A3A1-22A808135D64}" type="slidenum">
              <a:rPr lang="en-GB" smtClean="0"/>
              <a:t>‹#›</a:t>
            </a:fld>
            <a:endParaRPr lang="en-GB"/>
          </a:p>
        </p:txBody>
      </p:sp>
    </p:spTree>
    <p:extLst>
      <p:ext uri="{BB962C8B-B14F-4D97-AF65-F5344CB8AC3E}">
        <p14:creationId xmlns:p14="http://schemas.microsoft.com/office/powerpoint/2010/main" val="77139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2/13/2025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93D7-372A-0E7E-A41D-D416AEF281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A62103-7C55-4CD4-D669-86D32F09AF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B1AC3-2B75-571E-4CD7-6A2CE78E19BC}"/>
              </a:ext>
            </a:extLst>
          </p:cNvPr>
          <p:cNvSpPr>
            <a:spLocks noGrp="1"/>
          </p:cNvSpPr>
          <p:nvPr>
            <p:ph type="dt" sz="half" idx="10"/>
          </p:nvPr>
        </p:nvSpPr>
        <p:spPr/>
        <p:txBody>
          <a:bodyPr/>
          <a:lstStyle/>
          <a:p>
            <a:fld id="{0212EB20-5766-4DB4-9BFE-7EB880085DE3}" type="datetimeFigureOut">
              <a:rPr lang="en-GB" smtClean="0"/>
              <a:t>13/02/2025</a:t>
            </a:fld>
            <a:endParaRPr lang="en-GB"/>
          </a:p>
        </p:txBody>
      </p:sp>
      <p:sp>
        <p:nvSpPr>
          <p:cNvPr id="5" name="Footer Placeholder 4">
            <a:extLst>
              <a:ext uri="{FF2B5EF4-FFF2-40B4-BE49-F238E27FC236}">
                <a16:creationId xmlns:a16="http://schemas.microsoft.com/office/drawing/2014/main" id="{D61434BA-5F8B-D32B-5F16-5C9A7822D4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78B75D-1CF4-061E-E43F-B3415CED9501}"/>
              </a:ext>
            </a:extLst>
          </p:cNvPr>
          <p:cNvSpPr>
            <a:spLocks noGrp="1"/>
          </p:cNvSpPr>
          <p:nvPr>
            <p:ph type="sldNum" sz="quarter" idx="12"/>
          </p:nvPr>
        </p:nvSpPr>
        <p:spPr/>
        <p:txBody>
          <a:bodyPr/>
          <a:lstStyle/>
          <a:p>
            <a:fld id="{4C7DAB7B-42E8-4BD4-A3A1-22A808135D64}" type="slidenum">
              <a:rPr lang="en-GB" smtClean="0"/>
              <a:t>‹#›</a:t>
            </a:fld>
            <a:endParaRPr lang="en-GB"/>
          </a:p>
        </p:txBody>
      </p:sp>
    </p:spTree>
    <p:extLst>
      <p:ext uri="{BB962C8B-B14F-4D97-AF65-F5344CB8AC3E}">
        <p14:creationId xmlns:p14="http://schemas.microsoft.com/office/powerpoint/2010/main" val="86004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5EE4-6591-F79F-14BA-BD4DBD86ADF0}"/>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5B14E3-B1E0-6C0C-93C9-645847690269}"/>
              </a:ext>
            </a:extLst>
          </p:cNvPr>
          <p:cNvSpPr>
            <a:spLocks noGrp="1"/>
          </p:cNvSpPr>
          <p:nvPr>
            <p:ph type="body" idx="1"/>
          </p:nvPr>
        </p:nvSpPr>
        <p:spPr>
          <a:xfrm>
            <a:off x="623888" y="3441700"/>
            <a:ext cx="7886700"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EB4E02-5AFE-78A7-D62A-25A63E1C4DEE}"/>
              </a:ext>
            </a:extLst>
          </p:cNvPr>
          <p:cNvSpPr>
            <a:spLocks noGrp="1"/>
          </p:cNvSpPr>
          <p:nvPr>
            <p:ph type="dt" sz="half" idx="10"/>
          </p:nvPr>
        </p:nvSpPr>
        <p:spPr/>
        <p:txBody>
          <a:bodyPr/>
          <a:lstStyle/>
          <a:p>
            <a:fld id="{0212EB20-5766-4DB4-9BFE-7EB880085DE3}" type="datetimeFigureOut">
              <a:rPr lang="en-GB" smtClean="0"/>
              <a:t>13/02/2025</a:t>
            </a:fld>
            <a:endParaRPr lang="en-GB"/>
          </a:p>
        </p:txBody>
      </p:sp>
      <p:sp>
        <p:nvSpPr>
          <p:cNvPr id="5" name="Footer Placeholder 4">
            <a:extLst>
              <a:ext uri="{FF2B5EF4-FFF2-40B4-BE49-F238E27FC236}">
                <a16:creationId xmlns:a16="http://schemas.microsoft.com/office/drawing/2014/main" id="{EA6C7C37-AD52-1BBD-3965-302CD42412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A3A86D-30B5-0AF6-29A4-969B8F19FAF4}"/>
              </a:ext>
            </a:extLst>
          </p:cNvPr>
          <p:cNvSpPr>
            <a:spLocks noGrp="1"/>
          </p:cNvSpPr>
          <p:nvPr>
            <p:ph type="sldNum" sz="quarter" idx="12"/>
          </p:nvPr>
        </p:nvSpPr>
        <p:spPr/>
        <p:txBody>
          <a:bodyPr/>
          <a:lstStyle/>
          <a:p>
            <a:fld id="{4C7DAB7B-42E8-4BD4-A3A1-22A808135D64}" type="slidenum">
              <a:rPr lang="en-GB" smtClean="0"/>
              <a:t>‹#›</a:t>
            </a:fld>
            <a:endParaRPr lang="en-GB"/>
          </a:p>
        </p:txBody>
      </p:sp>
    </p:spTree>
    <p:extLst>
      <p:ext uri="{BB962C8B-B14F-4D97-AF65-F5344CB8AC3E}">
        <p14:creationId xmlns:p14="http://schemas.microsoft.com/office/powerpoint/2010/main" val="45966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C749-B80C-B02D-68B1-018CB235A2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5298F2-3110-D7FB-CCBD-59EC856122D2}"/>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3C6020-4047-7BCB-34D2-61FD472A26CE}"/>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3D128E-1F3E-6E63-AE44-264BF44D6B54}"/>
              </a:ext>
            </a:extLst>
          </p:cNvPr>
          <p:cNvSpPr>
            <a:spLocks noGrp="1"/>
          </p:cNvSpPr>
          <p:nvPr>
            <p:ph type="dt" sz="half" idx="10"/>
          </p:nvPr>
        </p:nvSpPr>
        <p:spPr/>
        <p:txBody>
          <a:bodyPr/>
          <a:lstStyle/>
          <a:p>
            <a:fld id="{0212EB20-5766-4DB4-9BFE-7EB880085DE3}" type="datetimeFigureOut">
              <a:rPr lang="en-GB" smtClean="0"/>
              <a:t>13/02/2025</a:t>
            </a:fld>
            <a:endParaRPr lang="en-GB"/>
          </a:p>
        </p:txBody>
      </p:sp>
      <p:sp>
        <p:nvSpPr>
          <p:cNvPr id="6" name="Footer Placeholder 5">
            <a:extLst>
              <a:ext uri="{FF2B5EF4-FFF2-40B4-BE49-F238E27FC236}">
                <a16:creationId xmlns:a16="http://schemas.microsoft.com/office/drawing/2014/main" id="{ADC99C86-1DA9-4AB4-420C-1829D6017C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3C49CB-406C-0B15-7FA7-ACF8332FBF73}"/>
              </a:ext>
            </a:extLst>
          </p:cNvPr>
          <p:cNvSpPr>
            <a:spLocks noGrp="1"/>
          </p:cNvSpPr>
          <p:nvPr>
            <p:ph type="sldNum" sz="quarter" idx="12"/>
          </p:nvPr>
        </p:nvSpPr>
        <p:spPr/>
        <p:txBody>
          <a:bodyPr/>
          <a:lstStyle/>
          <a:p>
            <a:fld id="{4C7DAB7B-42E8-4BD4-A3A1-22A808135D64}" type="slidenum">
              <a:rPr lang="en-GB" smtClean="0"/>
              <a:t>‹#›</a:t>
            </a:fld>
            <a:endParaRPr lang="en-GB"/>
          </a:p>
        </p:txBody>
      </p:sp>
    </p:spTree>
    <p:extLst>
      <p:ext uri="{BB962C8B-B14F-4D97-AF65-F5344CB8AC3E}">
        <p14:creationId xmlns:p14="http://schemas.microsoft.com/office/powerpoint/2010/main" val="239990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20F5-9227-8E00-95C0-6040A3E25EC1}"/>
              </a:ext>
            </a:extLst>
          </p:cNvPr>
          <p:cNvSpPr>
            <a:spLocks noGrp="1"/>
          </p:cNvSpPr>
          <p:nvPr>
            <p:ph type="title"/>
          </p:nvPr>
        </p:nvSpPr>
        <p:spPr>
          <a:xfrm>
            <a:off x="630238" y="274638"/>
            <a:ext cx="7886700" cy="99377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E1F6AF-3A6C-06B2-33F1-8D4CD8CE7464}"/>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0E5561-C536-4B11-13CA-BD252330F7F7}"/>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DC6CDD-3B23-B9B6-A52F-F6627C288A7C}"/>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63083C-ED0E-6CB5-DC9C-853AE00EC9E4}"/>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8BAC54-45C3-0549-F60B-3DFD1A1143F9}"/>
              </a:ext>
            </a:extLst>
          </p:cNvPr>
          <p:cNvSpPr>
            <a:spLocks noGrp="1"/>
          </p:cNvSpPr>
          <p:nvPr>
            <p:ph type="dt" sz="half" idx="10"/>
          </p:nvPr>
        </p:nvSpPr>
        <p:spPr/>
        <p:txBody>
          <a:bodyPr/>
          <a:lstStyle/>
          <a:p>
            <a:fld id="{0212EB20-5766-4DB4-9BFE-7EB880085DE3}" type="datetimeFigureOut">
              <a:rPr lang="en-GB" smtClean="0"/>
              <a:t>13/02/2025</a:t>
            </a:fld>
            <a:endParaRPr lang="en-GB"/>
          </a:p>
        </p:txBody>
      </p:sp>
      <p:sp>
        <p:nvSpPr>
          <p:cNvPr id="8" name="Footer Placeholder 7">
            <a:extLst>
              <a:ext uri="{FF2B5EF4-FFF2-40B4-BE49-F238E27FC236}">
                <a16:creationId xmlns:a16="http://schemas.microsoft.com/office/drawing/2014/main" id="{3ADF91CC-61ED-D911-C294-AFAE733E55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522265E-3598-D1ED-6DEC-5F3BC1B8DA43}"/>
              </a:ext>
            </a:extLst>
          </p:cNvPr>
          <p:cNvSpPr>
            <a:spLocks noGrp="1"/>
          </p:cNvSpPr>
          <p:nvPr>
            <p:ph type="sldNum" sz="quarter" idx="12"/>
          </p:nvPr>
        </p:nvSpPr>
        <p:spPr/>
        <p:txBody>
          <a:bodyPr/>
          <a:lstStyle/>
          <a:p>
            <a:fld id="{4C7DAB7B-42E8-4BD4-A3A1-22A808135D64}" type="slidenum">
              <a:rPr lang="en-GB" smtClean="0"/>
              <a:t>‹#›</a:t>
            </a:fld>
            <a:endParaRPr lang="en-GB"/>
          </a:p>
        </p:txBody>
      </p:sp>
    </p:spTree>
    <p:extLst>
      <p:ext uri="{BB962C8B-B14F-4D97-AF65-F5344CB8AC3E}">
        <p14:creationId xmlns:p14="http://schemas.microsoft.com/office/powerpoint/2010/main" val="51218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2AA49-D009-9C84-DA15-D2A3EB0DE7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4233CA-4FA8-FF2B-AF70-50AEB0DDDFD3}"/>
              </a:ext>
            </a:extLst>
          </p:cNvPr>
          <p:cNvSpPr>
            <a:spLocks noGrp="1"/>
          </p:cNvSpPr>
          <p:nvPr>
            <p:ph type="dt" sz="half" idx="10"/>
          </p:nvPr>
        </p:nvSpPr>
        <p:spPr/>
        <p:txBody>
          <a:bodyPr/>
          <a:lstStyle/>
          <a:p>
            <a:fld id="{0212EB20-5766-4DB4-9BFE-7EB880085DE3}" type="datetimeFigureOut">
              <a:rPr lang="en-GB" smtClean="0"/>
              <a:t>13/02/2025</a:t>
            </a:fld>
            <a:endParaRPr lang="en-GB"/>
          </a:p>
        </p:txBody>
      </p:sp>
      <p:sp>
        <p:nvSpPr>
          <p:cNvPr id="4" name="Footer Placeholder 3">
            <a:extLst>
              <a:ext uri="{FF2B5EF4-FFF2-40B4-BE49-F238E27FC236}">
                <a16:creationId xmlns:a16="http://schemas.microsoft.com/office/drawing/2014/main" id="{8A57BEE8-A9E4-6A2B-41F5-66C48BB08D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2E18CE-67E2-8ED9-6D7B-C1371D2F994B}"/>
              </a:ext>
            </a:extLst>
          </p:cNvPr>
          <p:cNvSpPr>
            <a:spLocks noGrp="1"/>
          </p:cNvSpPr>
          <p:nvPr>
            <p:ph type="sldNum" sz="quarter" idx="12"/>
          </p:nvPr>
        </p:nvSpPr>
        <p:spPr/>
        <p:txBody>
          <a:bodyPr/>
          <a:lstStyle/>
          <a:p>
            <a:fld id="{4C7DAB7B-42E8-4BD4-A3A1-22A808135D64}" type="slidenum">
              <a:rPr lang="en-GB" smtClean="0"/>
              <a:t>‹#›</a:t>
            </a:fld>
            <a:endParaRPr lang="en-GB"/>
          </a:p>
        </p:txBody>
      </p:sp>
    </p:spTree>
    <p:extLst>
      <p:ext uri="{BB962C8B-B14F-4D97-AF65-F5344CB8AC3E}">
        <p14:creationId xmlns:p14="http://schemas.microsoft.com/office/powerpoint/2010/main" val="3458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F5196-98C9-199E-E60E-A24D16BAD221}"/>
              </a:ext>
            </a:extLst>
          </p:cNvPr>
          <p:cNvSpPr>
            <a:spLocks noGrp="1"/>
          </p:cNvSpPr>
          <p:nvPr>
            <p:ph type="dt" sz="half" idx="10"/>
          </p:nvPr>
        </p:nvSpPr>
        <p:spPr/>
        <p:txBody>
          <a:bodyPr/>
          <a:lstStyle/>
          <a:p>
            <a:fld id="{0212EB20-5766-4DB4-9BFE-7EB880085DE3}" type="datetimeFigureOut">
              <a:rPr lang="en-GB" smtClean="0"/>
              <a:t>13/02/2025</a:t>
            </a:fld>
            <a:endParaRPr lang="en-GB"/>
          </a:p>
        </p:txBody>
      </p:sp>
      <p:sp>
        <p:nvSpPr>
          <p:cNvPr id="3" name="Footer Placeholder 2">
            <a:extLst>
              <a:ext uri="{FF2B5EF4-FFF2-40B4-BE49-F238E27FC236}">
                <a16:creationId xmlns:a16="http://schemas.microsoft.com/office/drawing/2014/main" id="{1D97C65B-9E56-B944-D11C-8F8DC6CF50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B6CE3D-C4D1-E5C7-BDED-F204F451998F}"/>
              </a:ext>
            </a:extLst>
          </p:cNvPr>
          <p:cNvSpPr>
            <a:spLocks noGrp="1"/>
          </p:cNvSpPr>
          <p:nvPr>
            <p:ph type="sldNum" sz="quarter" idx="12"/>
          </p:nvPr>
        </p:nvSpPr>
        <p:spPr/>
        <p:txBody>
          <a:bodyPr/>
          <a:lstStyle/>
          <a:p>
            <a:fld id="{4C7DAB7B-42E8-4BD4-A3A1-22A808135D64}" type="slidenum">
              <a:rPr lang="en-GB" smtClean="0"/>
              <a:t>‹#›</a:t>
            </a:fld>
            <a:endParaRPr lang="en-GB"/>
          </a:p>
        </p:txBody>
      </p:sp>
    </p:spTree>
    <p:extLst>
      <p:ext uri="{BB962C8B-B14F-4D97-AF65-F5344CB8AC3E}">
        <p14:creationId xmlns:p14="http://schemas.microsoft.com/office/powerpoint/2010/main" val="392712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2DC0-BC43-684C-AAB0-A5CEBADFE08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9034AC-9256-634B-F281-B46C555B0E2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02A7EA-FC15-DF92-49CC-C0B80848CE2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2F08CC-563D-296A-D9ED-BB475CC7750B}"/>
              </a:ext>
            </a:extLst>
          </p:cNvPr>
          <p:cNvSpPr>
            <a:spLocks noGrp="1"/>
          </p:cNvSpPr>
          <p:nvPr>
            <p:ph type="dt" sz="half" idx="10"/>
          </p:nvPr>
        </p:nvSpPr>
        <p:spPr/>
        <p:txBody>
          <a:bodyPr/>
          <a:lstStyle/>
          <a:p>
            <a:fld id="{0212EB20-5766-4DB4-9BFE-7EB880085DE3}" type="datetimeFigureOut">
              <a:rPr lang="en-GB" smtClean="0"/>
              <a:t>13/02/2025</a:t>
            </a:fld>
            <a:endParaRPr lang="en-GB"/>
          </a:p>
        </p:txBody>
      </p:sp>
      <p:sp>
        <p:nvSpPr>
          <p:cNvPr id="6" name="Footer Placeholder 5">
            <a:extLst>
              <a:ext uri="{FF2B5EF4-FFF2-40B4-BE49-F238E27FC236}">
                <a16:creationId xmlns:a16="http://schemas.microsoft.com/office/drawing/2014/main" id="{A2E6A9CD-3703-5F6F-655F-70A8065745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433414-6A1B-604B-D596-4C7BC6A5BE8F}"/>
              </a:ext>
            </a:extLst>
          </p:cNvPr>
          <p:cNvSpPr>
            <a:spLocks noGrp="1"/>
          </p:cNvSpPr>
          <p:nvPr>
            <p:ph type="sldNum" sz="quarter" idx="12"/>
          </p:nvPr>
        </p:nvSpPr>
        <p:spPr/>
        <p:txBody>
          <a:bodyPr/>
          <a:lstStyle/>
          <a:p>
            <a:fld id="{4C7DAB7B-42E8-4BD4-A3A1-22A808135D64}" type="slidenum">
              <a:rPr lang="en-GB" smtClean="0"/>
              <a:t>‹#›</a:t>
            </a:fld>
            <a:endParaRPr lang="en-GB"/>
          </a:p>
        </p:txBody>
      </p:sp>
    </p:spTree>
    <p:extLst>
      <p:ext uri="{BB962C8B-B14F-4D97-AF65-F5344CB8AC3E}">
        <p14:creationId xmlns:p14="http://schemas.microsoft.com/office/powerpoint/2010/main" val="113194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FCCB-51FB-C6E9-666B-AC55D4FA36AF}"/>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69F8C-E626-A42F-2012-05DF671F01C1}"/>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C99D55-6A2C-4199-CA24-8A8F385D93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18A29-343C-7E37-394C-F8A672A133C3}"/>
              </a:ext>
            </a:extLst>
          </p:cNvPr>
          <p:cNvSpPr>
            <a:spLocks noGrp="1"/>
          </p:cNvSpPr>
          <p:nvPr>
            <p:ph type="dt" sz="half" idx="10"/>
          </p:nvPr>
        </p:nvSpPr>
        <p:spPr/>
        <p:txBody>
          <a:bodyPr/>
          <a:lstStyle/>
          <a:p>
            <a:fld id="{0212EB20-5766-4DB4-9BFE-7EB880085DE3}" type="datetimeFigureOut">
              <a:rPr lang="en-GB" smtClean="0"/>
              <a:t>13/02/2025</a:t>
            </a:fld>
            <a:endParaRPr lang="en-GB"/>
          </a:p>
        </p:txBody>
      </p:sp>
      <p:sp>
        <p:nvSpPr>
          <p:cNvPr id="6" name="Footer Placeholder 5">
            <a:extLst>
              <a:ext uri="{FF2B5EF4-FFF2-40B4-BE49-F238E27FC236}">
                <a16:creationId xmlns:a16="http://schemas.microsoft.com/office/drawing/2014/main" id="{3AB10266-C8E1-0F4C-C5D1-B8B3725ADF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3DF1A3-FA83-7178-F138-7C18F4AAB26B}"/>
              </a:ext>
            </a:extLst>
          </p:cNvPr>
          <p:cNvSpPr>
            <a:spLocks noGrp="1"/>
          </p:cNvSpPr>
          <p:nvPr>
            <p:ph type="sldNum" sz="quarter" idx="12"/>
          </p:nvPr>
        </p:nvSpPr>
        <p:spPr/>
        <p:txBody>
          <a:bodyPr/>
          <a:lstStyle/>
          <a:p>
            <a:fld id="{4C7DAB7B-42E8-4BD4-A3A1-22A808135D64}" type="slidenum">
              <a:rPr lang="en-GB" smtClean="0"/>
              <a:t>‹#›</a:t>
            </a:fld>
            <a:endParaRPr lang="en-GB"/>
          </a:p>
        </p:txBody>
      </p:sp>
    </p:spTree>
    <p:extLst>
      <p:ext uri="{BB962C8B-B14F-4D97-AF65-F5344CB8AC3E}">
        <p14:creationId xmlns:p14="http://schemas.microsoft.com/office/powerpoint/2010/main" val="337195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50EC-733E-7591-AE51-C6E7F70F267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6C5730-FEAB-B480-B8AC-5606715A98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90FCB2-539B-74C9-DA18-A1C15B076AA6}"/>
              </a:ext>
            </a:extLst>
          </p:cNvPr>
          <p:cNvSpPr>
            <a:spLocks noGrp="1"/>
          </p:cNvSpPr>
          <p:nvPr>
            <p:ph type="dt" sz="half" idx="10"/>
          </p:nvPr>
        </p:nvSpPr>
        <p:spPr/>
        <p:txBody>
          <a:bodyPr/>
          <a:lstStyle/>
          <a:p>
            <a:fld id="{0212EB20-5766-4DB4-9BFE-7EB880085DE3}" type="datetimeFigureOut">
              <a:rPr lang="en-GB" smtClean="0"/>
              <a:t>13/02/2025</a:t>
            </a:fld>
            <a:endParaRPr lang="en-GB"/>
          </a:p>
        </p:txBody>
      </p:sp>
      <p:sp>
        <p:nvSpPr>
          <p:cNvPr id="5" name="Footer Placeholder 4">
            <a:extLst>
              <a:ext uri="{FF2B5EF4-FFF2-40B4-BE49-F238E27FC236}">
                <a16:creationId xmlns:a16="http://schemas.microsoft.com/office/drawing/2014/main" id="{3EEC5E8A-0892-1470-E29E-CF26C1F62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A0246C-72BD-D35D-F7C4-BFC620681A19}"/>
              </a:ext>
            </a:extLst>
          </p:cNvPr>
          <p:cNvSpPr>
            <a:spLocks noGrp="1"/>
          </p:cNvSpPr>
          <p:nvPr>
            <p:ph type="sldNum" sz="quarter" idx="12"/>
          </p:nvPr>
        </p:nvSpPr>
        <p:spPr/>
        <p:txBody>
          <a:bodyPr/>
          <a:lstStyle/>
          <a:p>
            <a:fld id="{4C7DAB7B-42E8-4BD4-A3A1-22A808135D64}" type="slidenum">
              <a:rPr lang="en-GB" smtClean="0"/>
              <a:t>‹#›</a:t>
            </a:fld>
            <a:endParaRPr lang="en-GB"/>
          </a:p>
        </p:txBody>
      </p:sp>
    </p:spTree>
    <p:extLst>
      <p:ext uri="{BB962C8B-B14F-4D97-AF65-F5344CB8AC3E}">
        <p14:creationId xmlns:p14="http://schemas.microsoft.com/office/powerpoint/2010/main" val="32094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D32F5-5AC1-97A0-EC46-B4B5DEC2F98A}"/>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10E28C-0449-B714-ACC0-2E9B1AEF8AF4}"/>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9F1468-27CB-4EEC-E5AD-3A315D110463}"/>
              </a:ext>
            </a:extLst>
          </p:cNvPr>
          <p:cNvSpPr>
            <a:spLocks noGrp="1"/>
          </p:cNvSpPr>
          <p:nvPr>
            <p:ph type="dt" sz="half" idx="10"/>
          </p:nvPr>
        </p:nvSpPr>
        <p:spPr/>
        <p:txBody>
          <a:bodyPr/>
          <a:lstStyle/>
          <a:p>
            <a:fld id="{0212EB20-5766-4DB4-9BFE-7EB880085DE3}" type="datetimeFigureOut">
              <a:rPr lang="en-GB" smtClean="0"/>
              <a:t>13/02/2025</a:t>
            </a:fld>
            <a:endParaRPr lang="en-GB"/>
          </a:p>
        </p:txBody>
      </p:sp>
      <p:sp>
        <p:nvSpPr>
          <p:cNvPr id="5" name="Footer Placeholder 4">
            <a:extLst>
              <a:ext uri="{FF2B5EF4-FFF2-40B4-BE49-F238E27FC236}">
                <a16:creationId xmlns:a16="http://schemas.microsoft.com/office/drawing/2014/main" id="{88F67549-0C9A-9135-C2B8-ECDFB97758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B21760-FF51-6991-0085-0DA702A9DA04}"/>
              </a:ext>
            </a:extLst>
          </p:cNvPr>
          <p:cNvSpPr>
            <a:spLocks noGrp="1"/>
          </p:cNvSpPr>
          <p:nvPr>
            <p:ph type="sldNum" sz="quarter" idx="12"/>
          </p:nvPr>
        </p:nvSpPr>
        <p:spPr/>
        <p:txBody>
          <a:bodyPr/>
          <a:lstStyle/>
          <a:p>
            <a:fld id="{4C7DAB7B-42E8-4BD4-A3A1-22A808135D64}" type="slidenum">
              <a:rPr lang="en-GB" smtClean="0"/>
              <a:t>‹#›</a:t>
            </a:fld>
            <a:endParaRPr lang="en-GB"/>
          </a:p>
        </p:txBody>
      </p:sp>
    </p:spTree>
    <p:extLst>
      <p:ext uri="{BB962C8B-B14F-4D97-AF65-F5344CB8AC3E}">
        <p14:creationId xmlns:p14="http://schemas.microsoft.com/office/powerpoint/2010/main" val="354866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2/13/2025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6D444-4070-E38D-D138-E01C69310BE2}"/>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D2FB5C9-D9FE-173E-CB94-7519FA7CEC8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2FFD2F-3CE5-1D70-5AAC-7A07ACF36654}"/>
              </a:ext>
            </a:extLst>
          </p:cNvPr>
          <p:cNvSpPr>
            <a:spLocks noGrp="1"/>
          </p:cNvSpPr>
          <p:nvPr>
            <p:ph type="dt" sz="half" idx="10"/>
          </p:nvPr>
        </p:nvSpPr>
        <p:spPr/>
        <p:txBody>
          <a:bodyPr/>
          <a:lstStyle/>
          <a:p>
            <a:fld id="{7FCA800C-A5E1-4C48-A3E5-1EA4BA3C6EAC}" type="datetimeFigureOut">
              <a:rPr lang="en-GB" smtClean="0"/>
              <a:t>13/02/2025</a:t>
            </a:fld>
            <a:endParaRPr lang="en-GB"/>
          </a:p>
        </p:txBody>
      </p:sp>
      <p:sp>
        <p:nvSpPr>
          <p:cNvPr id="5" name="Footer Placeholder 4">
            <a:extLst>
              <a:ext uri="{FF2B5EF4-FFF2-40B4-BE49-F238E27FC236}">
                <a16:creationId xmlns:a16="http://schemas.microsoft.com/office/drawing/2014/main" id="{ABF138C2-C885-B875-8A35-66D5E6336B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1B2A24-1D48-B0B0-E081-B4A797F95AA5}"/>
              </a:ext>
            </a:extLst>
          </p:cNvPr>
          <p:cNvSpPr>
            <a:spLocks noGrp="1"/>
          </p:cNvSpPr>
          <p:nvPr>
            <p:ph type="sldNum" sz="quarter" idx="12"/>
          </p:nvPr>
        </p:nvSpPr>
        <p:spPr/>
        <p:txBody>
          <a:bodyPr/>
          <a:lstStyle/>
          <a:p>
            <a:fld id="{08F219B5-4E78-49A4-81D5-C1EA81A9E99A}" type="slidenum">
              <a:rPr lang="en-GB" smtClean="0"/>
              <a:t>‹#›</a:t>
            </a:fld>
            <a:endParaRPr lang="en-GB"/>
          </a:p>
        </p:txBody>
      </p:sp>
    </p:spTree>
    <p:extLst>
      <p:ext uri="{BB962C8B-B14F-4D97-AF65-F5344CB8AC3E}">
        <p14:creationId xmlns:p14="http://schemas.microsoft.com/office/powerpoint/2010/main" val="373691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804C-D75C-9359-E34A-18E8D0494E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8BE04C-DDDC-2F56-1734-8618C2D8BE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2E68B-D4DB-5E09-9F19-2218520E531A}"/>
              </a:ext>
            </a:extLst>
          </p:cNvPr>
          <p:cNvSpPr>
            <a:spLocks noGrp="1"/>
          </p:cNvSpPr>
          <p:nvPr>
            <p:ph type="dt" sz="half" idx="10"/>
          </p:nvPr>
        </p:nvSpPr>
        <p:spPr/>
        <p:txBody>
          <a:bodyPr/>
          <a:lstStyle/>
          <a:p>
            <a:fld id="{7FCA800C-A5E1-4C48-A3E5-1EA4BA3C6EAC}" type="datetimeFigureOut">
              <a:rPr lang="en-GB" smtClean="0"/>
              <a:t>13/02/2025</a:t>
            </a:fld>
            <a:endParaRPr lang="en-GB"/>
          </a:p>
        </p:txBody>
      </p:sp>
      <p:sp>
        <p:nvSpPr>
          <p:cNvPr id="5" name="Footer Placeholder 4">
            <a:extLst>
              <a:ext uri="{FF2B5EF4-FFF2-40B4-BE49-F238E27FC236}">
                <a16:creationId xmlns:a16="http://schemas.microsoft.com/office/drawing/2014/main" id="{AEAA0945-BE4E-DDEF-6546-FD3C7D5AB5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10CE6F-2921-4ADD-75FC-39AA6FF2415F}"/>
              </a:ext>
            </a:extLst>
          </p:cNvPr>
          <p:cNvSpPr>
            <a:spLocks noGrp="1"/>
          </p:cNvSpPr>
          <p:nvPr>
            <p:ph type="sldNum" sz="quarter" idx="12"/>
          </p:nvPr>
        </p:nvSpPr>
        <p:spPr/>
        <p:txBody>
          <a:bodyPr/>
          <a:lstStyle/>
          <a:p>
            <a:fld id="{08F219B5-4E78-49A4-81D5-C1EA81A9E99A}" type="slidenum">
              <a:rPr lang="en-GB" smtClean="0"/>
              <a:t>‹#›</a:t>
            </a:fld>
            <a:endParaRPr lang="en-GB"/>
          </a:p>
        </p:txBody>
      </p:sp>
    </p:spTree>
    <p:extLst>
      <p:ext uri="{BB962C8B-B14F-4D97-AF65-F5344CB8AC3E}">
        <p14:creationId xmlns:p14="http://schemas.microsoft.com/office/powerpoint/2010/main" val="22648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7EBA-7518-2ECA-DEC8-9C767875DB6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1D9F13-4451-9886-347A-9B6AEDD3DF54}"/>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A10459-3993-98FD-D5DD-A88B9A087DFE}"/>
              </a:ext>
            </a:extLst>
          </p:cNvPr>
          <p:cNvSpPr>
            <a:spLocks noGrp="1"/>
          </p:cNvSpPr>
          <p:nvPr>
            <p:ph type="dt" sz="half" idx="10"/>
          </p:nvPr>
        </p:nvSpPr>
        <p:spPr/>
        <p:txBody>
          <a:bodyPr/>
          <a:lstStyle/>
          <a:p>
            <a:fld id="{7FCA800C-A5E1-4C48-A3E5-1EA4BA3C6EAC}" type="datetimeFigureOut">
              <a:rPr lang="en-GB" smtClean="0"/>
              <a:t>13/02/2025</a:t>
            </a:fld>
            <a:endParaRPr lang="en-GB"/>
          </a:p>
        </p:txBody>
      </p:sp>
      <p:sp>
        <p:nvSpPr>
          <p:cNvPr id="5" name="Footer Placeholder 4">
            <a:extLst>
              <a:ext uri="{FF2B5EF4-FFF2-40B4-BE49-F238E27FC236}">
                <a16:creationId xmlns:a16="http://schemas.microsoft.com/office/drawing/2014/main" id="{69A1FB55-F853-1574-1B63-6F78C9957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6C2AD-8096-8BC0-8DE9-F9C1476A4F1A}"/>
              </a:ext>
            </a:extLst>
          </p:cNvPr>
          <p:cNvSpPr>
            <a:spLocks noGrp="1"/>
          </p:cNvSpPr>
          <p:nvPr>
            <p:ph type="sldNum" sz="quarter" idx="12"/>
          </p:nvPr>
        </p:nvSpPr>
        <p:spPr/>
        <p:txBody>
          <a:bodyPr/>
          <a:lstStyle/>
          <a:p>
            <a:fld id="{08F219B5-4E78-49A4-81D5-C1EA81A9E99A}" type="slidenum">
              <a:rPr lang="en-GB" smtClean="0"/>
              <a:t>‹#›</a:t>
            </a:fld>
            <a:endParaRPr lang="en-GB"/>
          </a:p>
        </p:txBody>
      </p:sp>
    </p:spTree>
    <p:extLst>
      <p:ext uri="{BB962C8B-B14F-4D97-AF65-F5344CB8AC3E}">
        <p14:creationId xmlns:p14="http://schemas.microsoft.com/office/powerpoint/2010/main" val="263391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A2B0-243C-49A5-0221-29991F418B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F327DA-0657-2F51-02D0-F2979C223FEB}"/>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A5CD16-EAD3-0CF3-04B9-F20503248EAA}"/>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A9C63B-38A2-38CF-0D31-57A9909CB762}"/>
              </a:ext>
            </a:extLst>
          </p:cNvPr>
          <p:cNvSpPr>
            <a:spLocks noGrp="1"/>
          </p:cNvSpPr>
          <p:nvPr>
            <p:ph type="dt" sz="half" idx="10"/>
          </p:nvPr>
        </p:nvSpPr>
        <p:spPr/>
        <p:txBody>
          <a:bodyPr/>
          <a:lstStyle/>
          <a:p>
            <a:fld id="{7FCA800C-A5E1-4C48-A3E5-1EA4BA3C6EAC}" type="datetimeFigureOut">
              <a:rPr lang="en-GB" smtClean="0"/>
              <a:t>13/02/2025</a:t>
            </a:fld>
            <a:endParaRPr lang="en-GB"/>
          </a:p>
        </p:txBody>
      </p:sp>
      <p:sp>
        <p:nvSpPr>
          <p:cNvPr id="6" name="Footer Placeholder 5">
            <a:extLst>
              <a:ext uri="{FF2B5EF4-FFF2-40B4-BE49-F238E27FC236}">
                <a16:creationId xmlns:a16="http://schemas.microsoft.com/office/drawing/2014/main" id="{1469082C-C817-EF4A-1E4B-5F04991F8D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8F60AC-F020-EFDB-7DCE-A5CEF44FDDB0}"/>
              </a:ext>
            </a:extLst>
          </p:cNvPr>
          <p:cNvSpPr>
            <a:spLocks noGrp="1"/>
          </p:cNvSpPr>
          <p:nvPr>
            <p:ph type="sldNum" sz="quarter" idx="12"/>
          </p:nvPr>
        </p:nvSpPr>
        <p:spPr/>
        <p:txBody>
          <a:bodyPr/>
          <a:lstStyle/>
          <a:p>
            <a:fld id="{08F219B5-4E78-49A4-81D5-C1EA81A9E99A}" type="slidenum">
              <a:rPr lang="en-GB" smtClean="0"/>
              <a:t>‹#›</a:t>
            </a:fld>
            <a:endParaRPr lang="en-GB"/>
          </a:p>
        </p:txBody>
      </p:sp>
    </p:spTree>
    <p:extLst>
      <p:ext uri="{BB962C8B-B14F-4D97-AF65-F5344CB8AC3E}">
        <p14:creationId xmlns:p14="http://schemas.microsoft.com/office/powerpoint/2010/main" val="218566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F739-8B91-31A2-886C-CBBBC3523289}"/>
              </a:ext>
            </a:extLst>
          </p:cNvPr>
          <p:cNvSpPr>
            <a:spLocks noGrp="1"/>
          </p:cNvSpPr>
          <p:nvPr>
            <p:ph type="title"/>
          </p:nvPr>
        </p:nvSpPr>
        <p:spPr>
          <a:xfrm>
            <a:off x="630238" y="274638"/>
            <a:ext cx="7886700" cy="99377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AAF3D8-F5D4-C3C7-3660-A3BD6A581A2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B2AF29-8604-F1A2-D4EA-2E1A75789EA5}"/>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4D42CB-DADE-B318-B9FF-10D39F61A153}"/>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E1A16-86CF-556C-CE3F-598CCD5885F0}"/>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4088FC-9763-591E-7CAE-4F62B5396D81}"/>
              </a:ext>
            </a:extLst>
          </p:cNvPr>
          <p:cNvSpPr>
            <a:spLocks noGrp="1"/>
          </p:cNvSpPr>
          <p:nvPr>
            <p:ph type="dt" sz="half" idx="10"/>
          </p:nvPr>
        </p:nvSpPr>
        <p:spPr/>
        <p:txBody>
          <a:bodyPr/>
          <a:lstStyle/>
          <a:p>
            <a:fld id="{7FCA800C-A5E1-4C48-A3E5-1EA4BA3C6EAC}" type="datetimeFigureOut">
              <a:rPr lang="en-GB" smtClean="0"/>
              <a:t>13/02/2025</a:t>
            </a:fld>
            <a:endParaRPr lang="en-GB"/>
          </a:p>
        </p:txBody>
      </p:sp>
      <p:sp>
        <p:nvSpPr>
          <p:cNvPr id="8" name="Footer Placeholder 7">
            <a:extLst>
              <a:ext uri="{FF2B5EF4-FFF2-40B4-BE49-F238E27FC236}">
                <a16:creationId xmlns:a16="http://schemas.microsoft.com/office/drawing/2014/main" id="{AF24635B-F9AB-4E07-597C-F9C9A5B159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4653B1-8872-891E-3373-533C079A44F4}"/>
              </a:ext>
            </a:extLst>
          </p:cNvPr>
          <p:cNvSpPr>
            <a:spLocks noGrp="1"/>
          </p:cNvSpPr>
          <p:nvPr>
            <p:ph type="sldNum" sz="quarter" idx="12"/>
          </p:nvPr>
        </p:nvSpPr>
        <p:spPr/>
        <p:txBody>
          <a:bodyPr/>
          <a:lstStyle/>
          <a:p>
            <a:fld id="{08F219B5-4E78-49A4-81D5-C1EA81A9E99A}" type="slidenum">
              <a:rPr lang="en-GB" smtClean="0"/>
              <a:t>‹#›</a:t>
            </a:fld>
            <a:endParaRPr lang="en-GB"/>
          </a:p>
        </p:txBody>
      </p:sp>
    </p:spTree>
    <p:extLst>
      <p:ext uri="{BB962C8B-B14F-4D97-AF65-F5344CB8AC3E}">
        <p14:creationId xmlns:p14="http://schemas.microsoft.com/office/powerpoint/2010/main" val="239827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93A2-E2C3-FA83-6805-ECA4426C0C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1A58EA-AE83-DF63-8AAB-1F854A41856F}"/>
              </a:ext>
            </a:extLst>
          </p:cNvPr>
          <p:cNvSpPr>
            <a:spLocks noGrp="1"/>
          </p:cNvSpPr>
          <p:nvPr>
            <p:ph type="dt" sz="half" idx="10"/>
          </p:nvPr>
        </p:nvSpPr>
        <p:spPr/>
        <p:txBody>
          <a:bodyPr/>
          <a:lstStyle/>
          <a:p>
            <a:fld id="{7FCA800C-A5E1-4C48-A3E5-1EA4BA3C6EAC}" type="datetimeFigureOut">
              <a:rPr lang="en-GB" smtClean="0"/>
              <a:t>13/02/2025</a:t>
            </a:fld>
            <a:endParaRPr lang="en-GB"/>
          </a:p>
        </p:txBody>
      </p:sp>
      <p:sp>
        <p:nvSpPr>
          <p:cNvPr id="4" name="Footer Placeholder 3">
            <a:extLst>
              <a:ext uri="{FF2B5EF4-FFF2-40B4-BE49-F238E27FC236}">
                <a16:creationId xmlns:a16="http://schemas.microsoft.com/office/drawing/2014/main" id="{E279B858-CC2F-17C9-4F73-30C206A583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2DA9F3-4CFA-2737-158F-0C162C73300B}"/>
              </a:ext>
            </a:extLst>
          </p:cNvPr>
          <p:cNvSpPr>
            <a:spLocks noGrp="1"/>
          </p:cNvSpPr>
          <p:nvPr>
            <p:ph type="sldNum" sz="quarter" idx="12"/>
          </p:nvPr>
        </p:nvSpPr>
        <p:spPr/>
        <p:txBody>
          <a:bodyPr/>
          <a:lstStyle/>
          <a:p>
            <a:fld id="{08F219B5-4E78-49A4-81D5-C1EA81A9E99A}" type="slidenum">
              <a:rPr lang="en-GB" smtClean="0"/>
              <a:t>‹#›</a:t>
            </a:fld>
            <a:endParaRPr lang="en-GB"/>
          </a:p>
        </p:txBody>
      </p:sp>
    </p:spTree>
    <p:extLst>
      <p:ext uri="{BB962C8B-B14F-4D97-AF65-F5344CB8AC3E}">
        <p14:creationId xmlns:p14="http://schemas.microsoft.com/office/powerpoint/2010/main" val="128526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1BEB97-CAB3-9955-F979-943856453869}"/>
              </a:ext>
            </a:extLst>
          </p:cNvPr>
          <p:cNvSpPr>
            <a:spLocks noGrp="1"/>
          </p:cNvSpPr>
          <p:nvPr>
            <p:ph type="dt" sz="half" idx="10"/>
          </p:nvPr>
        </p:nvSpPr>
        <p:spPr/>
        <p:txBody>
          <a:bodyPr/>
          <a:lstStyle/>
          <a:p>
            <a:fld id="{7FCA800C-A5E1-4C48-A3E5-1EA4BA3C6EAC}" type="datetimeFigureOut">
              <a:rPr lang="en-GB" smtClean="0"/>
              <a:t>13/02/2025</a:t>
            </a:fld>
            <a:endParaRPr lang="en-GB"/>
          </a:p>
        </p:txBody>
      </p:sp>
      <p:sp>
        <p:nvSpPr>
          <p:cNvPr id="3" name="Footer Placeholder 2">
            <a:extLst>
              <a:ext uri="{FF2B5EF4-FFF2-40B4-BE49-F238E27FC236}">
                <a16:creationId xmlns:a16="http://schemas.microsoft.com/office/drawing/2014/main" id="{AE0969E1-834B-836C-E2C4-1B1C3DFF20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289FC0-51D4-207D-CE45-99D8585DACDC}"/>
              </a:ext>
            </a:extLst>
          </p:cNvPr>
          <p:cNvSpPr>
            <a:spLocks noGrp="1"/>
          </p:cNvSpPr>
          <p:nvPr>
            <p:ph type="sldNum" sz="quarter" idx="12"/>
          </p:nvPr>
        </p:nvSpPr>
        <p:spPr/>
        <p:txBody>
          <a:bodyPr/>
          <a:lstStyle/>
          <a:p>
            <a:fld id="{08F219B5-4E78-49A4-81D5-C1EA81A9E99A}" type="slidenum">
              <a:rPr lang="en-GB" smtClean="0"/>
              <a:t>‹#›</a:t>
            </a:fld>
            <a:endParaRPr lang="en-GB"/>
          </a:p>
        </p:txBody>
      </p:sp>
    </p:spTree>
    <p:extLst>
      <p:ext uri="{BB962C8B-B14F-4D97-AF65-F5344CB8AC3E}">
        <p14:creationId xmlns:p14="http://schemas.microsoft.com/office/powerpoint/2010/main" val="166101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C7177-FAE2-7A1E-00C5-94340958E22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4EDF4D-5DD1-B802-D0AD-110EE596D4D6}"/>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474DEB-BD74-2275-D38A-5C026A5D4BE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E0FF56-91E7-B054-207E-E171FB739005}"/>
              </a:ext>
            </a:extLst>
          </p:cNvPr>
          <p:cNvSpPr>
            <a:spLocks noGrp="1"/>
          </p:cNvSpPr>
          <p:nvPr>
            <p:ph type="dt" sz="half" idx="10"/>
          </p:nvPr>
        </p:nvSpPr>
        <p:spPr/>
        <p:txBody>
          <a:bodyPr/>
          <a:lstStyle/>
          <a:p>
            <a:fld id="{7FCA800C-A5E1-4C48-A3E5-1EA4BA3C6EAC}" type="datetimeFigureOut">
              <a:rPr lang="en-GB" smtClean="0"/>
              <a:t>13/02/2025</a:t>
            </a:fld>
            <a:endParaRPr lang="en-GB"/>
          </a:p>
        </p:txBody>
      </p:sp>
      <p:sp>
        <p:nvSpPr>
          <p:cNvPr id="6" name="Footer Placeholder 5">
            <a:extLst>
              <a:ext uri="{FF2B5EF4-FFF2-40B4-BE49-F238E27FC236}">
                <a16:creationId xmlns:a16="http://schemas.microsoft.com/office/drawing/2014/main" id="{2273468D-2D5E-03CD-EBE8-D5759F53A2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267318-43C5-3B09-C0FD-72E2E9C0C64C}"/>
              </a:ext>
            </a:extLst>
          </p:cNvPr>
          <p:cNvSpPr>
            <a:spLocks noGrp="1"/>
          </p:cNvSpPr>
          <p:nvPr>
            <p:ph type="sldNum" sz="quarter" idx="12"/>
          </p:nvPr>
        </p:nvSpPr>
        <p:spPr/>
        <p:txBody>
          <a:bodyPr/>
          <a:lstStyle/>
          <a:p>
            <a:fld id="{08F219B5-4E78-49A4-81D5-C1EA81A9E99A}" type="slidenum">
              <a:rPr lang="en-GB" smtClean="0"/>
              <a:t>‹#›</a:t>
            </a:fld>
            <a:endParaRPr lang="en-GB"/>
          </a:p>
        </p:txBody>
      </p:sp>
    </p:spTree>
    <p:extLst>
      <p:ext uri="{BB962C8B-B14F-4D97-AF65-F5344CB8AC3E}">
        <p14:creationId xmlns:p14="http://schemas.microsoft.com/office/powerpoint/2010/main" val="241503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8531-63AE-3EF3-A3A0-5A49FFE0D8EA}"/>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6EA4CA-4B4E-4309-D609-163E73F2CC34}"/>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5E7746-D8C3-C9D6-D69E-0211F1059A6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1910D3-5D21-1A77-B520-5EF861F6808B}"/>
              </a:ext>
            </a:extLst>
          </p:cNvPr>
          <p:cNvSpPr>
            <a:spLocks noGrp="1"/>
          </p:cNvSpPr>
          <p:nvPr>
            <p:ph type="dt" sz="half" idx="10"/>
          </p:nvPr>
        </p:nvSpPr>
        <p:spPr/>
        <p:txBody>
          <a:bodyPr/>
          <a:lstStyle/>
          <a:p>
            <a:fld id="{7FCA800C-A5E1-4C48-A3E5-1EA4BA3C6EAC}" type="datetimeFigureOut">
              <a:rPr lang="en-GB" smtClean="0"/>
              <a:t>13/02/2025</a:t>
            </a:fld>
            <a:endParaRPr lang="en-GB"/>
          </a:p>
        </p:txBody>
      </p:sp>
      <p:sp>
        <p:nvSpPr>
          <p:cNvPr id="6" name="Footer Placeholder 5">
            <a:extLst>
              <a:ext uri="{FF2B5EF4-FFF2-40B4-BE49-F238E27FC236}">
                <a16:creationId xmlns:a16="http://schemas.microsoft.com/office/drawing/2014/main" id="{73D6A3DD-6AE3-29A3-F7B7-5181B078A6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72E17B-E3CB-ABE8-C7DB-39034E0E25D2}"/>
              </a:ext>
            </a:extLst>
          </p:cNvPr>
          <p:cNvSpPr>
            <a:spLocks noGrp="1"/>
          </p:cNvSpPr>
          <p:nvPr>
            <p:ph type="sldNum" sz="quarter" idx="12"/>
          </p:nvPr>
        </p:nvSpPr>
        <p:spPr/>
        <p:txBody>
          <a:bodyPr/>
          <a:lstStyle/>
          <a:p>
            <a:fld id="{08F219B5-4E78-49A4-81D5-C1EA81A9E99A}" type="slidenum">
              <a:rPr lang="en-GB" smtClean="0"/>
              <a:t>‹#›</a:t>
            </a:fld>
            <a:endParaRPr lang="en-GB"/>
          </a:p>
        </p:txBody>
      </p:sp>
    </p:spTree>
    <p:extLst>
      <p:ext uri="{BB962C8B-B14F-4D97-AF65-F5344CB8AC3E}">
        <p14:creationId xmlns:p14="http://schemas.microsoft.com/office/powerpoint/2010/main" val="135715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2BCFB-D76D-9F7A-FBB7-DB232B070F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42E170-4943-418F-35B8-E137177317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4F91C4-8584-C96B-D351-10E0FCCE15E6}"/>
              </a:ext>
            </a:extLst>
          </p:cNvPr>
          <p:cNvSpPr>
            <a:spLocks noGrp="1"/>
          </p:cNvSpPr>
          <p:nvPr>
            <p:ph type="dt" sz="half" idx="10"/>
          </p:nvPr>
        </p:nvSpPr>
        <p:spPr/>
        <p:txBody>
          <a:bodyPr/>
          <a:lstStyle/>
          <a:p>
            <a:fld id="{7FCA800C-A5E1-4C48-A3E5-1EA4BA3C6EAC}" type="datetimeFigureOut">
              <a:rPr lang="en-GB" smtClean="0"/>
              <a:t>13/02/2025</a:t>
            </a:fld>
            <a:endParaRPr lang="en-GB"/>
          </a:p>
        </p:txBody>
      </p:sp>
      <p:sp>
        <p:nvSpPr>
          <p:cNvPr id="5" name="Footer Placeholder 4">
            <a:extLst>
              <a:ext uri="{FF2B5EF4-FFF2-40B4-BE49-F238E27FC236}">
                <a16:creationId xmlns:a16="http://schemas.microsoft.com/office/drawing/2014/main" id="{D9B3BC5F-DB0C-836F-71B2-FFEF37AF3A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909457-D1CF-024A-C31C-77C01561B378}"/>
              </a:ext>
            </a:extLst>
          </p:cNvPr>
          <p:cNvSpPr>
            <a:spLocks noGrp="1"/>
          </p:cNvSpPr>
          <p:nvPr>
            <p:ph type="sldNum" sz="quarter" idx="12"/>
          </p:nvPr>
        </p:nvSpPr>
        <p:spPr/>
        <p:txBody>
          <a:bodyPr/>
          <a:lstStyle/>
          <a:p>
            <a:fld id="{08F219B5-4E78-49A4-81D5-C1EA81A9E99A}" type="slidenum">
              <a:rPr lang="en-GB" smtClean="0"/>
              <a:t>‹#›</a:t>
            </a:fld>
            <a:endParaRPr lang="en-GB"/>
          </a:p>
        </p:txBody>
      </p:sp>
    </p:spTree>
    <p:extLst>
      <p:ext uri="{BB962C8B-B14F-4D97-AF65-F5344CB8AC3E}">
        <p14:creationId xmlns:p14="http://schemas.microsoft.com/office/powerpoint/2010/main" val="414538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2/13/2025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641908-4514-8444-455E-7D638796FF39}"/>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D77EE4-D511-B243-57B8-5D5008817766}"/>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FB5DD9-F762-1BF2-A4A9-325F5F838C66}"/>
              </a:ext>
            </a:extLst>
          </p:cNvPr>
          <p:cNvSpPr>
            <a:spLocks noGrp="1"/>
          </p:cNvSpPr>
          <p:nvPr>
            <p:ph type="dt" sz="half" idx="10"/>
          </p:nvPr>
        </p:nvSpPr>
        <p:spPr/>
        <p:txBody>
          <a:bodyPr/>
          <a:lstStyle/>
          <a:p>
            <a:fld id="{7FCA800C-A5E1-4C48-A3E5-1EA4BA3C6EAC}" type="datetimeFigureOut">
              <a:rPr lang="en-GB" smtClean="0"/>
              <a:t>13/02/2025</a:t>
            </a:fld>
            <a:endParaRPr lang="en-GB"/>
          </a:p>
        </p:txBody>
      </p:sp>
      <p:sp>
        <p:nvSpPr>
          <p:cNvPr id="5" name="Footer Placeholder 4">
            <a:extLst>
              <a:ext uri="{FF2B5EF4-FFF2-40B4-BE49-F238E27FC236}">
                <a16:creationId xmlns:a16="http://schemas.microsoft.com/office/drawing/2014/main" id="{75FA5EF1-3733-07E1-653F-9A27C012D3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2F0EC0-4C9C-45C6-4FF9-2A82E5AA82A7}"/>
              </a:ext>
            </a:extLst>
          </p:cNvPr>
          <p:cNvSpPr>
            <a:spLocks noGrp="1"/>
          </p:cNvSpPr>
          <p:nvPr>
            <p:ph type="sldNum" sz="quarter" idx="12"/>
          </p:nvPr>
        </p:nvSpPr>
        <p:spPr/>
        <p:txBody>
          <a:bodyPr/>
          <a:lstStyle/>
          <a:p>
            <a:fld id="{08F219B5-4E78-49A4-81D5-C1EA81A9E99A}" type="slidenum">
              <a:rPr lang="en-GB" smtClean="0"/>
              <a:t>‹#›</a:t>
            </a:fld>
            <a:endParaRPr lang="en-GB"/>
          </a:p>
        </p:txBody>
      </p:sp>
    </p:spTree>
    <p:extLst>
      <p:ext uri="{BB962C8B-B14F-4D97-AF65-F5344CB8AC3E}">
        <p14:creationId xmlns:p14="http://schemas.microsoft.com/office/powerpoint/2010/main" val="379796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886A-BA63-0917-ACDA-0E0B9BC0AE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56B169-E336-AEAB-582A-ABBAACA12498}"/>
              </a:ext>
            </a:extLst>
          </p:cNvPr>
          <p:cNvSpPr>
            <a:spLocks noGrp="1"/>
          </p:cNvSpPr>
          <p:nvPr>
            <p:ph type="dt" sz="half" idx="10"/>
          </p:nvPr>
        </p:nvSpPr>
        <p:spPr/>
        <p:txBody>
          <a:bodyPr/>
          <a:lstStyle/>
          <a:p>
            <a:fld id="{3DD79EEF-EDA5-4B0F-95F6-036D878614DA}" type="datetime1">
              <a:rPr lang="en-US" smtClean="0"/>
              <a:pPr/>
              <a:t>2/13/2025</a:t>
            </a:fld>
            <a:endParaRPr lang="en-GB" dirty="0"/>
          </a:p>
        </p:txBody>
      </p:sp>
      <p:sp>
        <p:nvSpPr>
          <p:cNvPr id="4" name="Footer Placeholder 3">
            <a:extLst>
              <a:ext uri="{FF2B5EF4-FFF2-40B4-BE49-F238E27FC236}">
                <a16:creationId xmlns:a16="http://schemas.microsoft.com/office/drawing/2014/main" id="{A814D8C3-72AF-E87C-4166-0EE94D1092D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0458D74-E77F-87EF-F1DE-AF03061366ED}"/>
              </a:ext>
            </a:extLst>
          </p:cNvPr>
          <p:cNvSpPr>
            <a:spLocks noGrp="1"/>
          </p:cNvSpPr>
          <p:nvPr>
            <p:ph type="sldNum" sz="quarter" idx="12"/>
          </p:nvPr>
        </p:nvSpPr>
        <p:spPr/>
        <p:txBody>
          <a:bodyPr/>
          <a:lstStyle/>
          <a:p>
            <a:fld id="{8469DAC7-2BB9-4049-AE2F-D750F07B8F8C}" type="slidenum">
              <a:rPr lang="en-GB" smtClean="0"/>
              <a:pPr/>
              <a:t>‹#›</a:t>
            </a:fld>
            <a:endParaRPr lang="en-GB" dirty="0"/>
          </a:p>
        </p:txBody>
      </p:sp>
    </p:spTree>
    <p:extLst>
      <p:ext uri="{BB962C8B-B14F-4D97-AF65-F5344CB8AC3E}">
        <p14:creationId xmlns:p14="http://schemas.microsoft.com/office/powerpoint/2010/main" val="196204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2/13/2025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2/13/2025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2/13/2025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2/13/2025</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descr="A colorful logo with text&#10;&#10;Description automatically generated">
            <a:extLst>
              <a:ext uri="{FF2B5EF4-FFF2-40B4-BE49-F238E27FC236}">
                <a16:creationId xmlns:a16="http://schemas.microsoft.com/office/drawing/2014/main" id="{257AFDD3-5E88-22D3-1EFB-C9C4326357A5}"/>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558217" y="-167921"/>
            <a:ext cx="1669458" cy="1625749"/>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35" r:id="rId5"/>
    <p:sldLayoutId id="2147483689" r:id="rId6"/>
    <p:sldLayoutId id="2147483690" r:id="rId7"/>
    <p:sldLayoutId id="2147483691" r:id="rId8"/>
    <p:sldLayoutId id="2147483709" r:id="rId9"/>
    <p:sldLayoutId id="2147483699" r:id="rId10"/>
    <p:sldLayoutId id="2147483710" r:id="rId11"/>
    <p:sldLayoutId id="2147483702" r:id="rId12"/>
    <p:sldLayoutId id="2147483703" r:id="rId13"/>
    <p:sldLayoutId id="2147483708" r:id="rId14"/>
    <p:sldLayoutId id="2147483707" r:id="rId15"/>
    <p:sldLayoutId id="2147483706" r:id="rId16"/>
    <p:sldLayoutId id="2147483704" r:id="rId17"/>
    <p:sldLayoutId id="2147483705"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0AD20F-A366-0610-3E01-C28721B8852D}"/>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6388AA-837F-2F80-E024-680DEC28A11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D8374E-D218-6A00-731A-6DE2AF08BC1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0212EB20-5766-4DB4-9BFE-7EB880085DE3}" type="datetimeFigureOut">
              <a:rPr lang="en-GB" smtClean="0"/>
              <a:t>13/02/2025</a:t>
            </a:fld>
            <a:endParaRPr lang="en-GB"/>
          </a:p>
        </p:txBody>
      </p:sp>
      <p:sp>
        <p:nvSpPr>
          <p:cNvPr id="5" name="Footer Placeholder 4">
            <a:extLst>
              <a:ext uri="{FF2B5EF4-FFF2-40B4-BE49-F238E27FC236}">
                <a16:creationId xmlns:a16="http://schemas.microsoft.com/office/drawing/2014/main" id="{72BA44BF-A411-0423-BE37-19432E598E2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E96D1D7-B6ED-9D3D-37F7-73189CEF443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4C7DAB7B-42E8-4BD4-A3A1-22A808135D64}" type="slidenum">
              <a:rPr lang="en-GB" smtClean="0"/>
              <a:t>‹#›</a:t>
            </a:fld>
            <a:endParaRPr lang="en-GB"/>
          </a:p>
        </p:txBody>
      </p:sp>
    </p:spTree>
    <p:extLst>
      <p:ext uri="{BB962C8B-B14F-4D97-AF65-F5344CB8AC3E}">
        <p14:creationId xmlns:p14="http://schemas.microsoft.com/office/powerpoint/2010/main" val="275287724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973CF-F82E-95A9-EEA5-D67793175123}"/>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0785DC-A3D8-53D5-A9E8-AADFAE899FFA}"/>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92C1FB-9DD3-3AF1-BC84-5967C1A759A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FCA800C-A5E1-4C48-A3E5-1EA4BA3C6EAC}" type="datetimeFigureOut">
              <a:rPr lang="en-GB" smtClean="0"/>
              <a:t>13/02/2025</a:t>
            </a:fld>
            <a:endParaRPr lang="en-GB"/>
          </a:p>
        </p:txBody>
      </p:sp>
      <p:sp>
        <p:nvSpPr>
          <p:cNvPr id="5" name="Footer Placeholder 4">
            <a:extLst>
              <a:ext uri="{FF2B5EF4-FFF2-40B4-BE49-F238E27FC236}">
                <a16:creationId xmlns:a16="http://schemas.microsoft.com/office/drawing/2014/main" id="{142D66AC-1C95-D11C-4607-C65059D1C0E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1285F0-93A8-D39D-6F48-1A48B36F5363}"/>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8F219B5-4E78-49A4-81D5-C1EA81A9E99A}" type="slidenum">
              <a:rPr lang="en-GB" smtClean="0"/>
              <a:t>‹#›</a:t>
            </a:fld>
            <a:endParaRPr lang="en-GB"/>
          </a:p>
        </p:txBody>
      </p:sp>
    </p:spTree>
    <p:extLst>
      <p:ext uri="{BB962C8B-B14F-4D97-AF65-F5344CB8AC3E}">
        <p14:creationId xmlns:p14="http://schemas.microsoft.com/office/powerpoint/2010/main" val="412273373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8069556-537B-2944-B061-9F821A8BEA50}"/>
            </a:ext>
          </a:extLst>
        </p:cNvPr>
        <p:cNvGrpSpPr/>
        <p:nvPr/>
      </p:nvGrpSpPr>
      <p:grpSpPr>
        <a:xfrm>
          <a:off x="0" y="0"/>
          <a:ext cx="0" cy="0"/>
          <a:chOff x="0" y="0"/>
          <a:chExt cx="0" cy="0"/>
        </a:xfrm>
      </p:grpSpPr>
      <p:pic>
        <p:nvPicPr>
          <p:cNvPr id="14" name="Picture 13" descr="Person handing over keys">
            <a:extLst>
              <a:ext uri="{FF2B5EF4-FFF2-40B4-BE49-F238E27FC236}">
                <a16:creationId xmlns:a16="http://schemas.microsoft.com/office/drawing/2014/main" id="{BB592F1E-FCB7-5459-02EC-3E84A3470A84}"/>
              </a:ext>
            </a:extLst>
          </p:cNvPr>
          <p:cNvPicPr>
            <a:picLocks noChangeAspect="1"/>
          </p:cNvPicPr>
          <p:nvPr/>
        </p:nvPicPr>
        <p:blipFill>
          <a:blip r:embed="rId4">
            <a:alphaModFix amt="12000"/>
            <a:grayscl/>
          </a:blip>
          <a:srcRect t="18730" b="8297"/>
          <a:stretch/>
        </p:blipFill>
        <p:spPr>
          <a:xfrm>
            <a:off x="20" y="10"/>
            <a:ext cx="9143980" cy="4454003"/>
          </a:xfrm>
          <a:prstGeom prst="rect">
            <a:avLst/>
          </a:prstGeom>
          <a:effectLst>
            <a:reflection blurRad="38100" stA="55000" endPos="15000" dir="5400000" sy="-100000" algn="bl" rotWithShape="0"/>
          </a:effectLst>
        </p:spPr>
      </p:pic>
      <p:sp>
        <p:nvSpPr>
          <p:cNvPr id="2" name="Title 1">
            <a:extLst>
              <a:ext uri="{FF2B5EF4-FFF2-40B4-BE49-F238E27FC236}">
                <a16:creationId xmlns:a16="http://schemas.microsoft.com/office/drawing/2014/main" id="{724CABEA-858E-5A5B-A35E-90A17AB46588}"/>
              </a:ext>
            </a:extLst>
          </p:cNvPr>
          <p:cNvSpPr>
            <a:spLocks noGrp="1"/>
          </p:cNvSpPr>
          <p:nvPr>
            <p:ph type="title"/>
          </p:nvPr>
        </p:nvSpPr>
        <p:spPr>
          <a:xfrm>
            <a:off x="1143000" y="1340633"/>
            <a:ext cx="6858000" cy="1231117"/>
          </a:xfrm>
        </p:spPr>
        <p:txBody>
          <a:bodyPr vert="horz" wrap="none" lIns="91440" tIns="45720" rIns="91440" bIns="45720" rtlCol="0" anchor="t">
            <a:normAutofit fontScale="90000"/>
          </a:bodyPr>
          <a:lstStyle/>
          <a:p>
            <a:pPr algn="ctr" defTabSz="914400"/>
            <a:r>
              <a:rPr lang="en-US" sz="8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rPr>
              <a:t>Help!</a:t>
            </a:r>
            <a:br>
              <a:rPr lang="en-US" sz="8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rPr>
            </a:br>
            <a:r>
              <a:rPr lang="en-US" sz="8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rPr>
              <a:t>I’m a (church) trustee</a:t>
            </a:r>
          </a:p>
        </p:txBody>
      </p:sp>
      <p:sp>
        <p:nvSpPr>
          <p:cNvPr id="3" name="Slide Number Placeholder 2">
            <a:extLst>
              <a:ext uri="{FF2B5EF4-FFF2-40B4-BE49-F238E27FC236}">
                <a16:creationId xmlns:a16="http://schemas.microsoft.com/office/drawing/2014/main" id="{523724C4-EDD7-67A4-014D-880463D6DA8A}"/>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6D22F896-40B5-4ADD-8801-0D06FADFA095}" type="slidenum">
              <a:rPr lang="en-US"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rPr>
              <a:pPr defTabSz="914400">
                <a:lnSpc>
                  <a:spcPct val="90000"/>
                </a:lnSpc>
                <a:spcAft>
                  <a:spcPts val="600"/>
                </a:spcAft>
              </a:pPr>
              <a:t>1</a:t>
            </a:fld>
            <a:endParaRPr lang="en-US"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ndParaRPr>
          </a:p>
        </p:txBody>
      </p:sp>
    </p:spTree>
    <p:extLst>
      <p:ext uri="{BB962C8B-B14F-4D97-AF65-F5344CB8AC3E}">
        <p14:creationId xmlns:p14="http://schemas.microsoft.com/office/powerpoint/2010/main" val="99473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76A98-B56A-60D8-F3B1-987EED3A74B4}"/>
            </a:ext>
          </a:extLst>
        </p:cNvPr>
        <p:cNvGrpSpPr/>
        <p:nvPr/>
      </p:nvGrpSpPr>
      <p:grpSpPr>
        <a:xfrm>
          <a:off x="0" y="0"/>
          <a:ext cx="0" cy="0"/>
          <a:chOff x="0" y="0"/>
          <a:chExt cx="0" cy="0"/>
        </a:xfrm>
      </p:grpSpPr>
      <p:sp>
        <p:nvSpPr>
          <p:cNvPr id="12" name="Rounded Rectangle 17">
            <a:extLst>
              <a:ext uri="{FF2B5EF4-FFF2-40B4-BE49-F238E27FC236}">
                <a16:creationId xmlns:a16="http://schemas.microsoft.com/office/drawing/2014/main" id="{6A698B3E-06CD-579A-C873-B9084DA0C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461052"/>
            <a:ext cx="3579874" cy="2922105"/>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ariol"/>
              <a:ea typeface="+mn-ea"/>
              <a:cs typeface="+mn-cs"/>
            </a:endParaRPr>
          </a:p>
        </p:txBody>
      </p:sp>
      <p:pic>
        <p:nvPicPr>
          <p:cNvPr id="5" name="Picture 4">
            <a:extLst>
              <a:ext uri="{FF2B5EF4-FFF2-40B4-BE49-F238E27FC236}">
                <a16:creationId xmlns:a16="http://schemas.microsoft.com/office/drawing/2014/main" id="{F1A4D220-192F-7303-A676-4832A713B51C}"/>
              </a:ext>
            </a:extLst>
          </p:cNvPr>
          <p:cNvPicPr>
            <a:picLocks noChangeAspect="1"/>
          </p:cNvPicPr>
          <p:nvPr/>
        </p:nvPicPr>
        <p:blipFill>
          <a:blip r:embed="rId3">
            <a:extLst>
              <a:ext uri="{28A0092B-C50C-407E-A947-70E740481C1C}">
                <a14:useLocalDpi xmlns:a14="http://schemas.microsoft.com/office/drawing/2010/main" val="0"/>
              </a:ext>
            </a:extLst>
          </a:blip>
          <a:srcRect l="16281" r="16281"/>
          <a:stretch/>
        </p:blipFill>
        <p:spPr>
          <a:xfrm>
            <a:off x="848379" y="1701083"/>
            <a:ext cx="3140416" cy="2442044"/>
          </a:xfrm>
          <a:prstGeom prst="rect">
            <a:avLst/>
          </a:prstGeom>
        </p:spPr>
      </p:pic>
      <p:sp>
        <p:nvSpPr>
          <p:cNvPr id="4" name="Title 1">
            <a:extLst>
              <a:ext uri="{FF2B5EF4-FFF2-40B4-BE49-F238E27FC236}">
                <a16:creationId xmlns:a16="http://schemas.microsoft.com/office/drawing/2014/main" id="{12AFD912-2535-5E0C-2793-67607ADF9869}"/>
              </a:ext>
            </a:extLst>
          </p:cNvPr>
          <p:cNvSpPr txBox="1">
            <a:spLocks/>
          </p:cNvSpPr>
          <p:nvPr/>
        </p:nvSpPr>
        <p:spPr>
          <a:xfrm>
            <a:off x="4004122" y="1396503"/>
            <a:ext cx="4924728" cy="3171670"/>
          </a:xfrm>
          <a:prstGeom prst="rect">
            <a:avLst/>
          </a:prstGeom>
        </p:spPr>
        <p:txBody>
          <a:bodyPr vert="horz" lIns="91440" tIns="45720" rIns="91440" bIns="45720" rtlCol="0"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marL="571486" indent="-228600" defTabSz="914400">
              <a:lnSpc>
                <a:spcPct val="100000"/>
              </a:lnSpc>
              <a:spcAft>
                <a:spcPts val="600"/>
              </a:spcAft>
              <a:buFont typeface="Arial" panose="020B0604020202020204" pitchFamily="34" charset="0"/>
              <a:buChar char="•"/>
            </a:pPr>
            <a:r>
              <a:rPr lang="en-US" sz="1600" dirty="0">
                <a:solidFill>
                  <a:srgbClr val="3FB4E4"/>
                </a:solidFill>
                <a:effectLst>
                  <a:glow>
                    <a:prstClr val="black"/>
                  </a:glow>
                </a:effectLst>
                <a:latin typeface="Bariol"/>
              </a:rPr>
              <a:t>Delivering Purpose</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w="6350">
                  <a:noFill/>
                </a:ln>
                <a:solidFill>
                  <a:srgbClr val="A19ED6"/>
                </a:solidFill>
                <a:effectLst>
                  <a:glow>
                    <a:prstClr val="black"/>
                  </a:glow>
                </a:effectLst>
                <a:uLnTx/>
                <a:uFillTx/>
                <a:latin typeface="Bariol"/>
              </a:rPr>
              <a:t>Making Decisions</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w="6350">
                  <a:noFill/>
                </a:ln>
                <a:solidFill>
                  <a:srgbClr val="A8BC5F"/>
                </a:solidFill>
                <a:effectLst>
                  <a:glow>
                    <a:prstClr val="black"/>
                  </a:glow>
                </a:effectLst>
                <a:uLnTx/>
                <a:uFillTx/>
                <a:latin typeface="Bariol"/>
              </a:rPr>
              <a:t>Managing Charity Finances</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w="6350">
                  <a:noFill/>
                </a:ln>
                <a:solidFill>
                  <a:srgbClr val="EEC24A"/>
                </a:solidFill>
                <a:effectLst>
                  <a:glow>
                    <a:prstClr val="black"/>
                  </a:glow>
                </a:effectLst>
                <a:uLnTx/>
                <a:uFillTx/>
                <a:latin typeface="Bariol"/>
              </a:rPr>
              <a:t>Managing Conflicts of Interest</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w="6350">
                  <a:noFill/>
                </a:ln>
                <a:solidFill>
                  <a:srgbClr val="F99174"/>
                </a:solidFill>
                <a:effectLst>
                  <a:glow>
                    <a:prstClr val="black"/>
                  </a:glow>
                </a:effectLst>
                <a:uLnTx/>
                <a:uFillTx/>
                <a:latin typeface="Bariol"/>
                <a:ea typeface="+mj-ea"/>
                <a:cs typeface="+mj-cs"/>
              </a:rPr>
              <a:t>Knowing what is sent to the Charity Commission</a:t>
            </a:r>
          </a:p>
        </p:txBody>
      </p:sp>
      <p:sp>
        <p:nvSpPr>
          <p:cNvPr id="3" name="Slide Number Placeholder 2">
            <a:extLst>
              <a:ext uri="{FF2B5EF4-FFF2-40B4-BE49-F238E27FC236}">
                <a16:creationId xmlns:a16="http://schemas.microsoft.com/office/drawing/2014/main" id="{093BB932-6E29-CF20-18D9-1E978813C204}"/>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D22F896-40B5-4ADD-8801-0D06FADFA095}" type="slidenum">
              <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F8F8F8">
                        <a:lumMod val="0"/>
                        <a:lumOff val="100000"/>
                      </a:srgbClr>
                    </a:gs>
                  </a:gsLst>
                  <a:lin ang="5400000" scaled="1"/>
                  <a:tileRect/>
                </a:gradFill>
                <a:effectLst/>
                <a:uLnTx/>
                <a:uFillTx/>
                <a:latin typeface="Bario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10</a:t>
            </a:fld>
            <a:endPar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F8F8F8">
                      <a:lumMod val="0"/>
                      <a:lumOff val="100000"/>
                    </a:srgbClr>
                  </a:gs>
                </a:gsLst>
                <a:lin ang="5400000" scaled="1"/>
                <a:tileRect/>
              </a:gradFill>
              <a:effectLst/>
              <a:uLnTx/>
              <a:uFillTx/>
              <a:latin typeface="Bariol"/>
              <a:ea typeface="+mn-ea"/>
              <a:cs typeface="+mn-cs"/>
            </a:endParaRPr>
          </a:p>
        </p:txBody>
      </p:sp>
      <p:sp>
        <p:nvSpPr>
          <p:cNvPr id="8" name="Title 1">
            <a:extLst>
              <a:ext uri="{FF2B5EF4-FFF2-40B4-BE49-F238E27FC236}">
                <a16:creationId xmlns:a16="http://schemas.microsoft.com/office/drawing/2014/main" id="{0DB7CC4C-7AE1-ADC5-B05D-71F10C749371}"/>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defTabSz="914400"/>
            <a:r>
              <a:rPr lang="en-US" sz="54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rPr>
              <a:t>Role of trustees</a:t>
            </a:r>
          </a:p>
        </p:txBody>
      </p:sp>
    </p:spTree>
    <p:extLst>
      <p:ext uri="{BB962C8B-B14F-4D97-AF65-F5344CB8AC3E}">
        <p14:creationId xmlns:p14="http://schemas.microsoft.com/office/powerpoint/2010/main" val="197512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B35D080-BF89-A578-34F5-6C4970EC4E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F27DEB5-8CBD-D410-C82F-AA0C2EA50CC3}"/>
              </a:ext>
            </a:extLst>
          </p:cNvPr>
          <p:cNvPicPr>
            <a:picLocks noChangeAspect="1"/>
          </p:cNvPicPr>
          <p:nvPr/>
        </p:nvPicPr>
        <p:blipFill>
          <a:blip r:embed="rId4">
            <a:alphaModFix amt="12000"/>
            <a:grayscl/>
            <a:extLst>
              <a:ext uri="{28A0092B-C50C-407E-A947-70E740481C1C}">
                <a14:useLocalDpi xmlns:a14="http://schemas.microsoft.com/office/drawing/2010/main" val="0"/>
              </a:ext>
            </a:extLst>
          </a:blip>
          <a:srcRect t="6168" b="1052"/>
          <a:stretch/>
        </p:blipFill>
        <p:spPr>
          <a:xfrm>
            <a:off x="20" y="10"/>
            <a:ext cx="9143980" cy="4454003"/>
          </a:xfrm>
          <a:prstGeom prst="rect">
            <a:avLst/>
          </a:prstGeom>
          <a:effectLst>
            <a:reflection blurRad="38100" stA="55000" endPos="15000" dir="5400000" sy="-100000" algn="bl" rotWithShape="0"/>
          </a:effectLst>
        </p:spPr>
      </p:pic>
      <p:sp>
        <p:nvSpPr>
          <p:cNvPr id="3" name="Slide Number Placeholder 2">
            <a:extLst>
              <a:ext uri="{FF2B5EF4-FFF2-40B4-BE49-F238E27FC236}">
                <a16:creationId xmlns:a16="http://schemas.microsoft.com/office/drawing/2014/main" id="{DFEBDE6C-75C8-9A79-4C57-A67427D79B45}"/>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marR="0" lvl="0" indent="0" defTabSz="914400" fontAlgn="auto">
              <a:lnSpc>
                <a:spcPct val="90000"/>
              </a:lnSpc>
              <a:spcBef>
                <a:spcPts val="0"/>
              </a:spcBef>
              <a:spcAft>
                <a:spcPts val="600"/>
              </a:spcAft>
              <a:buClrTx/>
              <a:buSzTx/>
              <a:buFontTx/>
              <a:buNone/>
              <a:tabLst/>
              <a:defRPr/>
            </a:pPr>
            <a:fld id="{6D22F896-40B5-4ADD-8801-0D06FADFA095}" type="slidenum">
              <a:rPr kumimoji="0" lang="en-US" sz="1200" b="0" i="0" u="none" strike="noStrike" cap="none" spc="0" normalizeH="0" baseline="0" noProof="0">
                <a:ln>
                  <a:noFill/>
                </a:ln>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effectLst/>
                <a:uLnTx/>
                <a:uFillTx/>
                <a:latin typeface="+mn-lt"/>
              </a:rPr>
              <a:pPr marR="0" lvl="0" indent="0" defTabSz="914400" fontAlgn="auto">
                <a:lnSpc>
                  <a:spcPct val="90000"/>
                </a:lnSpc>
                <a:spcBef>
                  <a:spcPts val="0"/>
                </a:spcBef>
                <a:spcAft>
                  <a:spcPts val="600"/>
                </a:spcAft>
                <a:buClrTx/>
                <a:buSzTx/>
                <a:buFontTx/>
                <a:buNone/>
                <a:tabLst/>
                <a:defRPr/>
              </a:pPr>
              <a:t>11</a:t>
            </a:fld>
            <a:endParaRPr kumimoji="0" lang="en-US" sz="1200" b="0" i="0" u="none" strike="noStrike" cap="none" spc="0" normalizeH="0" baseline="0" noProof="0">
              <a:ln>
                <a:noFill/>
              </a:ln>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effectLst/>
              <a:uLnTx/>
              <a:uFillTx/>
              <a:latin typeface="+mn-lt"/>
            </a:endParaRPr>
          </a:p>
        </p:txBody>
      </p:sp>
      <p:sp>
        <p:nvSpPr>
          <p:cNvPr id="7" name="Title 1">
            <a:extLst>
              <a:ext uri="{FF2B5EF4-FFF2-40B4-BE49-F238E27FC236}">
                <a16:creationId xmlns:a16="http://schemas.microsoft.com/office/drawing/2014/main" id="{67680730-BF7E-72CA-1B57-296439785D10}"/>
              </a:ext>
            </a:extLst>
          </p:cNvPr>
          <p:cNvSpPr txBox="1">
            <a:spLocks/>
          </p:cNvSpPr>
          <p:nvPr/>
        </p:nvSpPr>
        <p:spPr>
          <a:xfrm>
            <a:off x="742950" y="-53463"/>
            <a:ext cx="7181850" cy="565519"/>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algn="ctr" defTabSz="914400">
              <a:spcBef>
                <a:spcPts val="1000"/>
              </a:spcBef>
              <a:spcAft>
                <a:spcPts val="600"/>
              </a:spcAft>
            </a:pPr>
            <a:r>
              <a:rPr lang="en-US" sz="2800" dirty="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effectLst>
                  <a:glow>
                    <a:prstClr val="black"/>
                  </a:glow>
                </a:effectLst>
                <a:latin typeface="+mj-lt"/>
                <a:ea typeface="+mn-ea"/>
                <a:cs typeface="+mn-cs"/>
              </a:rPr>
              <a:t>Knowing what is sent to the Charity Commission</a:t>
            </a:r>
          </a:p>
        </p:txBody>
      </p:sp>
      <p:sp>
        <p:nvSpPr>
          <p:cNvPr id="9" name="Title 1">
            <a:extLst>
              <a:ext uri="{FF2B5EF4-FFF2-40B4-BE49-F238E27FC236}">
                <a16:creationId xmlns:a16="http://schemas.microsoft.com/office/drawing/2014/main" id="{0DF9A3D1-DFFE-91A4-5A29-16198FB8D2D0}"/>
              </a:ext>
            </a:extLst>
          </p:cNvPr>
          <p:cNvSpPr txBox="1">
            <a:spLocks/>
          </p:cNvSpPr>
          <p:nvPr/>
        </p:nvSpPr>
        <p:spPr>
          <a:xfrm>
            <a:off x="305489" y="1075178"/>
            <a:ext cx="8056772" cy="2815712"/>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a:spcBef>
                <a:spcPts val="3375"/>
              </a:spcBef>
            </a:pPr>
            <a:r>
              <a:rPr lang="en-GB" sz="2400" b="1" dirty="0">
                <a:solidFill>
                  <a:srgbClr val="FFFF00"/>
                </a:solidFill>
                <a:effectLst/>
                <a:latin typeface="GDS Transport"/>
              </a:rPr>
              <a:t>Details on the Charity register</a:t>
            </a:r>
          </a:p>
          <a:p>
            <a:pPr>
              <a:spcBef>
                <a:spcPts val="3375"/>
              </a:spcBef>
            </a:pPr>
            <a:r>
              <a:rPr lang="en-GB" sz="2400" b="1" dirty="0">
                <a:solidFill>
                  <a:srgbClr val="FFFF00"/>
                </a:solidFill>
                <a:effectLst/>
                <a:latin typeface="GDS Transport"/>
              </a:rPr>
              <a:t>Annual return, report and accounts</a:t>
            </a:r>
          </a:p>
          <a:p>
            <a:pPr>
              <a:spcBef>
                <a:spcPts val="2625"/>
              </a:spcBef>
            </a:pPr>
            <a:r>
              <a:rPr lang="en-GB" sz="2400" b="1" dirty="0">
                <a:solidFill>
                  <a:srgbClr val="FFFF00"/>
                </a:solidFill>
                <a:effectLst/>
                <a:latin typeface="GDS Transport"/>
              </a:rPr>
              <a:t>Report “serious” problems</a:t>
            </a:r>
          </a:p>
          <a:p>
            <a:pPr>
              <a:spcBef>
                <a:spcPts val="3375"/>
              </a:spcBef>
            </a:pPr>
            <a:r>
              <a:rPr lang="en-GB" sz="2400" b="1" dirty="0">
                <a:solidFill>
                  <a:srgbClr val="FFFF00"/>
                </a:solidFill>
                <a:effectLst/>
                <a:latin typeface="GDS Transport"/>
              </a:rPr>
              <a:t>Know when you need further permission</a:t>
            </a:r>
          </a:p>
        </p:txBody>
      </p:sp>
    </p:spTree>
    <p:extLst>
      <p:ext uri="{BB962C8B-B14F-4D97-AF65-F5344CB8AC3E}">
        <p14:creationId xmlns:p14="http://schemas.microsoft.com/office/powerpoint/2010/main" val="330182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3ABB2-902F-5BC2-3D8E-89FBFE12CC68}"/>
            </a:ext>
          </a:extLst>
        </p:cNvPr>
        <p:cNvGrpSpPr/>
        <p:nvPr/>
      </p:nvGrpSpPr>
      <p:grpSpPr>
        <a:xfrm>
          <a:off x="0" y="0"/>
          <a:ext cx="0" cy="0"/>
          <a:chOff x="0" y="0"/>
          <a:chExt cx="0" cy="0"/>
        </a:xfrm>
      </p:grpSpPr>
      <p:sp>
        <p:nvSpPr>
          <p:cNvPr id="12" name="Rounded Rectangle 17">
            <a:extLst>
              <a:ext uri="{FF2B5EF4-FFF2-40B4-BE49-F238E27FC236}">
                <a16:creationId xmlns:a16="http://schemas.microsoft.com/office/drawing/2014/main" id="{83AB4733-D8BD-8E92-443B-314D4ABFB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461052"/>
            <a:ext cx="3579874" cy="2922105"/>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ariol"/>
              <a:ea typeface="+mn-ea"/>
              <a:cs typeface="+mn-cs"/>
            </a:endParaRPr>
          </a:p>
        </p:txBody>
      </p:sp>
      <p:pic>
        <p:nvPicPr>
          <p:cNvPr id="5" name="Picture 4">
            <a:extLst>
              <a:ext uri="{FF2B5EF4-FFF2-40B4-BE49-F238E27FC236}">
                <a16:creationId xmlns:a16="http://schemas.microsoft.com/office/drawing/2014/main" id="{6B450411-6D3E-1511-71A3-CE946225112C}"/>
              </a:ext>
            </a:extLst>
          </p:cNvPr>
          <p:cNvPicPr>
            <a:picLocks noChangeAspect="1"/>
          </p:cNvPicPr>
          <p:nvPr/>
        </p:nvPicPr>
        <p:blipFill>
          <a:blip r:embed="rId3">
            <a:extLst>
              <a:ext uri="{28A0092B-C50C-407E-A947-70E740481C1C}">
                <a14:useLocalDpi xmlns:a14="http://schemas.microsoft.com/office/drawing/2010/main" val="0"/>
              </a:ext>
            </a:extLst>
          </a:blip>
          <a:srcRect l="16155" r="16155"/>
          <a:stretch/>
        </p:blipFill>
        <p:spPr>
          <a:xfrm>
            <a:off x="848379" y="1701083"/>
            <a:ext cx="3140416" cy="2442044"/>
          </a:xfrm>
          <a:prstGeom prst="rect">
            <a:avLst/>
          </a:prstGeom>
        </p:spPr>
      </p:pic>
      <p:sp>
        <p:nvSpPr>
          <p:cNvPr id="4" name="Title 1">
            <a:extLst>
              <a:ext uri="{FF2B5EF4-FFF2-40B4-BE49-F238E27FC236}">
                <a16:creationId xmlns:a16="http://schemas.microsoft.com/office/drawing/2014/main" id="{16D4D95B-BA2B-31B1-538D-906F14CC494F}"/>
              </a:ext>
            </a:extLst>
          </p:cNvPr>
          <p:cNvSpPr txBox="1">
            <a:spLocks/>
          </p:cNvSpPr>
          <p:nvPr/>
        </p:nvSpPr>
        <p:spPr>
          <a:xfrm>
            <a:off x="4346089" y="1396503"/>
            <a:ext cx="4604273" cy="3171670"/>
          </a:xfrm>
          <a:prstGeom prst="rect">
            <a:avLst/>
          </a:prstGeom>
        </p:spPr>
        <p:txBody>
          <a:bodyPr vert="horz" lIns="91440" tIns="45720" rIns="91440" bIns="45720" rtlCol="0" anchorCtr="0">
            <a:normAutofit fontScale="92500" lnSpcReduction="10000"/>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marL="571486" indent="-228600" defTabSz="914400">
              <a:lnSpc>
                <a:spcPct val="100000"/>
              </a:lnSpc>
              <a:spcAft>
                <a:spcPts val="600"/>
              </a:spcAft>
              <a:buFont typeface="Arial" panose="020B0604020202020204" pitchFamily="34" charset="0"/>
              <a:buChar char="•"/>
            </a:pPr>
            <a:r>
              <a:rPr lang="en-US" sz="1600" dirty="0">
                <a:solidFill>
                  <a:srgbClr val="3FB4E4"/>
                </a:solidFill>
                <a:effectLst>
                  <a:glow>
                    <a:prstClr val="black"/>
                  </a:glow>
                </a:effectLst>
                <a:latin typeface="Bariol"/>
              </a:rPr>
              <a:t>Delivering Purpose</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w="6350">
                  <a:noFill/>
                </a:ln>
                <a:solidFill>
                  <a:srgbClr val="B990AA"/>
                </a:solidFill>
                <a:effectLst>
                  <a:glow>
                    <a:prstClr val="black"/>
                  </a:glow>
                </a:effectLst>
                <a:uLnTx/>
                <a:uFillTx/>
                <a:latin typeface="Bariol"/>
              </a:rPr>
              <a:t>Making Decisions</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solidFill>
                <a:srgbClr val="A8BC5F"/>
              </a:soli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w="6350">
                  <a:noFill/>
                </a:ln>
                <a:solidFill>
                  <a:srgbClr val="A8BC5F"/>
                </a:solidFill>
                <a:effectLst>
                  <a:glow>
                    <a:prstClr val="black"/>
                  </a:glow>
                </a:effectLst>
                <a:uLnTx/>
                <a:uFillTx/>
                <a:latin typeface="Bariol"/>
              </a:rPr>
              <a:t>Managing Charity Finances</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w="6350">
                  <a:noFill/>
                </a:ln>
                <a:solidFill>
                  <a:srgbClr val="EEC24A"/>
                </a:solidFill>
                <a:effectLst>
                  <a:glow>
                    <a:prstClr val="black"/>
                  </a:glow>
                </a:effectLst>
                <a:uLnTx/>
                <a:uFillTx/>
                <a:latin typeface="Bariol"/>
              </a:rPr>
              <a:t>Managing Conflicts of Interest</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solidFill>
                <a:srgbClr val="F99174"/>
              </a:soli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w="6350">
                  <a:noFill/>
                </a:ln>
                <a:solidFill>
                  <a:srgbClr val="F99174"/>
                </a:solidFill>
                <a:effectLst>
                  <a:glow>
                    <a:prstClr val="black"/>
                  </a:glow>
                </a:effectLst>
                <a:uLnTx/>
                <a:uFillTx/>
                <a:latin typeface="Bariol"/>
              </a:rPr>
              <a:t>Knowing what is sent to the Charity Commission</a:t>
            </a: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w="6350">
                  <a:noFill/>
                </a:ln>
                <a:solidFill>
                  <a:srgbClr val="A19ED6"/>
                </a:solidFill>
                <a:effectLst>
                  <a:glow>
                    <a:prstClr val="black"/>
                  </a:glow>
                </a:effectLst>
                <a:uLnTx/>
                <a:uFillTx/>
                <a:latin typeface="Bariol"/>
                <a:ea typeface="+mj-ea"/>
                <a:cs typeface="+mj-cs"/>
              </a:rPr>
              <a:t>Safeguarding people</a:t>
            </a:r>
            <a:endParaRPr kumimoji="0" lang="en-US" sz="1800" b="0" i="0" u="none" strike="noStrike" kern="1200" cap="none" spc="0" normalizeH="0" baseline="0" noProof="0" dirty="0">
              <a:ln w="6350">
                <a:noFill/>
              </a:ln>
              <a:solidFill>
                <a:srgbClr val="A19ED6"/>
              </a:solidFill>
              <a:effectLst>
                <a:glow>
                  <a:prstClr val="black"/>
                </a:glow>
              </a:effectLst>
              <a:uLnTx/>
              <a:uFillTx/>
              <a:latin typeface="Bariol"/>
              <a:ea typeface="+mj-ea"/>
              <a:cs typeface="+mj-cs"/>
            </a:endParaRPr>
          </a:p>
        </p:txBody>
      </p:sp>
      <p:sp>
        <p:nvSpPr>
          <p:cNvPr id="3" name="Slide Number Placeholder 2">
            <a:extLst>
              <a:ext uri="{FF2B5EF4-FFF2-40B4-BE49-F238E27FC236}">
                <a16:creationId xmlns:a16="http://schemas.microsoft.com/office/drawing/2014/main" id="{6B4D61D8-B987-3119-3927-B38E9FA81DF0}"/>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D22F896-40B5-4ADD-8801-0D06FADFA095}" type="slidenum">
              <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F8F8F8">
                        <a:lumMod val="0"/>
                        <a:lumOff val="100000"/>
                      </a:srgbClr>
                    </a:gs>
                  </a:gsLst>
                  <a:lin ang="5400000" scaled="1"/>
                  <a:tileRect/>
                </a:gradFill>
                <a:effectLst/>
                <a:uLnTx/>
                <a:uFillTx/>
                <a:latin typeface="Bario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12</a:t>
            </a:fld>
            <a:endPar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F8F8F8">
                      <a:lumMod val="0"/>
                      <a:lumOff val="100000"/>
                    </a:srgbClr>
                  </a:gs>
                </a:gsLst>
                <a:lin ang="5400000" scaled="1"/>
                <a:tileRect/>
              </a:gradFill>
              <a:effectLst/>
              <a:uLnTx/>
              <a:uFillTx/>
              <a:latin typeface="Bariol"/>
              <a:ea typeface="+mn-ea"/>
              <a:cs typeface="+mn-cs"/>
            </a:endParaRPr>
          </a:p>
        </p:txBody>
      </p:sp>
      <p:sp>
        <p:nvSpPr>
          <p:cNvPr id="8" name="Title 1">
            <a:extLst>
              <a:ext uri="{FF2B5EF4-FFF2-40B4-BE49-F238E27FC236}">
                <a16:creationId xmlns:a16="http://schemas.microsoft.com/office/drawing/2014/main" id="{9D0605EA-D233-9438-36D7-0DDEA2FEDC06}"/>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defTabSz="914400"/>
            <a:r>
              <a:rPr lang="en-US" sz="54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rPr>
              <a:t>Role of trustees</a:t>
            </a:r>
          </a:p>
        </p:txBody>
      </p:sp>
    </p:spTree>
    <p:extLst>
      <p:ext uri="{BB962C8B-B14F-4D97-AF65-F5344CB8AC3E}">
        <p14:creationId xmlns:p14="http://schemas.microsoft.com/office/powerpoint/2010/main" val="385099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35BD894-1C2C-B0BC-D713-BC3CC6013D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B4A0284-DE73-F010-F9A5-C3734D1BE685}"/>
              </a:ext>
            </a:extLst>
          </p:cNvPr>
          <p:cNvPicPr>
            <a:picLocks noChangeAspect="1"/>
          </p:cNvPicPr>
          <p:nvPr/>
        </p:nvPicPr>
        <p:blipFill>
          <a:blip r:embed="rId4">
            <a:alphaModFix amt="12000"/>
            <a:grayscl/>
            <a:extLst>
              <a:ext uri="{28A0092B-C50C-407E-A947-70E740481C1C}">
                <a14:useLocalDpi xmlns:a14="http://schemas.microsoft.com/office/drawing/2010/main" val="0"/>
              </a:ext>
            </a:extLst>
          </a:blip>
          <a:srcRect b="7660"/>
          <a:stretch/>
        </p:blipFill>
        <p:spPr>
          <a:xfrm>
            <a:off x="20" y="10"/>
            <a:ext cx="9143980" cy="4454003"/>
          </a:xfrm>
          <a:prstGeom prst="rect">
            <a:avLst/>
          </a:prstGeom>
          <a:effectLst>
            <a:reflection blurRad="38100" stA="55000" endPos="15000" dir="5400000" sy="-100000" algn="bl" rotWithShape="0"/>
          </a:effectLst>
        </p:spPr>
      </p:pic>
      <p:sp>
        <p:nvSpPr>
          <p:cNvPr id="3" name="Slide Number Placeholder 2">
            <a:extLst>
              <a:ext uri="{FF2B5EF4-FFF2-40B4-BE49-F238E27FC236}">
                <a16:creationId xmlns:a16="http://schemas.microsoft.com/office/drawing/2014/main" id="{4CFB273A-D1E2-60A8-5B6F-97F271FAFB90}"/>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marR="0" lvl="0" indent="0" defTabSz="914400" fontAlgn="auto">
              <a:lnSpc>
                <a:spcPct val="90000"/>
              </a:lnSpc>
              <a:spcBef>
                <a:spcPts val="0"/>
              </a:spcBef>
              <a:spcAft>
                <a:spcPts val="600"/>
              </a:spcAft>
              <a:buClrTx/>
              <a:buSzTx/>
              <a:buFontTx/>
              <a:buNone/>
              <a:tabLst/>
              <a:defRPr/>
            </a:pPr>
            <a:fld id="{6D22F896-40B5-4ADD-8801-0D06FADFA095}" type="slidenum">
              <a:rPr kumimoji="0" lang="en-US" sz="1200" b="0" i="0" u="none" strike="noStrike" cap="none" spc="0" normalizeH="0" baseline="0" noProof="0">
                <a:ln>
                  <a:noFill/>
                </a:ln>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effectLst/>
                <a:uLnTx/>
                <a:uFillTx/>
                <a:latin typeface="+mn-lt"/>
              </a:rPr>
              <a:pPr marR="0" lvl="0" indent="0" defTabSz="914400" fontAlgn="auto">
                <a:lnSpc>
                  <a:spcPct val="90000"/>
                </a:lnSpc>
                <a:spcBef>
                  <a:spcPts val="0"/>
                </a:spcBef>
                <a:spcAft>
                  <a:spcPts val="600"/>
                </a:spcAft>
                <a:buClrTx/>
                <a:buSzTx/>
                <a:buFontTx/>
                <a:buNone/>
                <a:tabLst/>
                <a:defRPr/>
              </a:pPr>
              <a:t>13</a:t>
            </a:fld>
            <a:endParaRPr kumimoji="0" lang="en-US" sz="1200" b="0" i="0" u="none" strike="noStrike" cap="none" spc="0" normalizeH="0" baseline="0" noProof="0">
              <a:ln>
                <a:noFill/>
              </a:ln>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effectLst/>
              <a:uLnTx/>
              <a:uFillTx/>
              <a:latin typeface="+mn-lt"/>
            </a:endParaRPr>
          </a:p>
        </p:txBody>
      </p:sp>
      <p:sp>
        <p:nvSpPr>
          <p:cNvPr id="7" name="Title 1">
            <a:extLst>
              <a:ext uri="{FF2B5EF4-FFF2-40B4-BE49-F238E27FC236}">
                <a16:creationId xmlns:a16="http://schemas.microsoft.com/office/drawing/2014/main" id="{DE821ABA-D695-03EB-5D7C-6A821C2847F9}"/>
              </a:ext>
            </a:extLst>
          </p:cNvPr>
          <p:cNvSpPr txBox="1">
            <a:spLocks/>
          </p:cNvSpPr>
          <p:nvPr/>
        </p:nvSpPr>
        <p:spPr>
          <a:xfrm>
            <a:off x="1143000" y="123968"/>
            <a:ext cx="6858000" cy="565519"/>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algn="ctr" defTabSz="914400">
              <a:spcBef>
                <a:spcPts val="1000"/>
              </a:spcBef>
              <a:spcAft>
                <a:spcPts val="600"/>
              </a:spcAft>
            </a:pPr>
            <a:r>
              <a:rPr lang="en-US" sz="4000" dirty="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effectLst>
                  <a:glow>
                    <a:prstClr val="black"/>
                  </a:glow>
                </a:effectLst>
                <a:latin typeface="+mj-lt"/>
                <a:ea typeface="+mn-ea"/>
                <a:cs typeface="+mn-cs"/>
              </a:rPr>
              <a:t>Safeguarding People</a:t>
            </a:r>
          </a:p>
        </p:txBody>
      </p:sp>
      <p:sp>
        <p:nvSpPr>
          <p:cNvPr id="9" name="Title 1">
            <a:extLst>
              <a:ext uri="{FF2B5EF4-FFF2-40B4-BE49-F238E27FC236}">
                <a16:creationId xmlns:a16="http://schemas.microsoft.com/office/drawing/2014/main" id="{D240AE09-060B-37A5-5E13-85EC1B88C0E7}"/>
              </a:ext>
            </a:extLst>
          </p:cNvPr>
          <p:cNvSpPr txBox="1">
            <a:spLocks/>
          </p:cNvSpPr>
          <p:nvPr/>
        </p:nvSpPr>
        <p:spPr>
          <a:xfrm>
            <a:off x="255955" y="792807"/>
            <a:ext cx="8056772" cy="3661205"/>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a:spcBef>
                <a:spcPts val="3375"/>
              </a:spcBef>
            </a:pPr>
            <a:r>
              <a:rPr lang="en-GB" sz="2400" b="1" dirty="0">
                <a:solidFill>
                  <a:srgbClr val="FFFF00"/>
                </a:solidFill>
                <a:effectLst/>
                <a:latin typeface="GDS Transport"/>
              </a:rPr>
              <a:t>Have suitable policies and practices in place</a:t>
            </a:r>
          </a:p>
          <a:p>
            <a:pPr>
              <a:spcBef>
                <a:spcPts val="3375"/>
              </a:spcBef>
            </a:pPr>
            <a:r>
              <a:rPr lang="en-GB" sz="2400" b="1" dirty="0">
                <a:solidFill>
                  <a:srgbClr val="FFFF00"/>
                </a:solidFill>
                <a:effectLst/>
                <a:latin typeface="GDS Transport"/>
              </a:rPr>
              <a:t>Identify and manage risk</a:t>
            </a:r>
          </a:p>
          <a:p>
            <a:pPr>
              <a:spcBef>
                <a:spcPts val="2625"/>
              </a:spcBef>
            </a:pPr>
            <a:r>
              <a:rPr lang="en-GB" sz="2400" b="1" dirty="0">
                <a:solidFill>
                  <a:srgbClr val="FFFF00"/>
                </a:solidFill>
                <a:effectLst/>
                <a:latin typeface="GDS Transport"/>
              </a:rPr>
              <a:t>Carry out necessary checks</a:t>
            </a:r>
          </a:p>
          <a:p>
            <a:pPr>
              <a:spcBef>
                <a:spcPts val="3375"/>
              </a:spcBef>
            </a:pPr>
            <a:r>
              <a:rPr lang="en-GB" sz="2400" b="1" dirty="0">
                <a:solidFill>
                  <a:srgbClr val="FFFF00"/>
                </a:solidFill>
                <a:effectLst/>
                <a:latin typeface="GDS Transport"/>
              </a:rPr>
              <a:t>Protect volunteers and staff</a:t>
            </a:r>
          </a:p>
          <a:p>
            <a:pPr>
              <a:spcBef>
                <a:spcPts val="3375"/>
              </a:spcBef>
            </a:pPr>
            <a:r>
              <a:rPr lang="en-GB" sz="2400" b="1" dirty="0">
                <a:solidFill>
                  <a:srgbClr val="FFFF00"/>
                </a:solidFill>
                <a:effectLst/>
                <a:latin typeface="GDS Transport"/>
              </a:rPr>
              <a:t>Handle and report incidents appropriately</a:t>
            </a:r>
          </a:p>
        </p:txBody>
      </p:sp>
    </p:spTree>
    <p:extLst>
      <p:ext uri="{BB962C8B-B14F-4D97-AF65-F5344CB8AC3E}">
        <p14:creationId xmlns:p14="http://schemas.microsoft.com/office/powerpoint/2010/main" val="4697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5ED2-57C8-4E7F-B748-C4D28668E01F}"/>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defTabSz="914400"/>
            <a:r>
              <a:rPr lang="en-US" sz="54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rPr>
              <a:t>Role of trustees</a:t>
            </a:r>
          </a:p>
        </p:txBody>
      </p:sp>
      <p:sp>
        <p:nvSpPr>
          <p:cNvPr id="12"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461052"/>
            <a:ext cx="3579874" cy="2922105"/>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765DD7-1B3A-6BB5-666C-9E9A08DB8295}"/>
              </a:ext>
            </a:extLst>
          </p:cNvPr>
          <p:cNvPicPr>
            <a:picLocks noChangeAspect="1"/>
          </p:cNvPicPr>
          <p:nvPr/>
        </p:nvPicPr>
        <p:blipFill>
          <a:blip r:embed="rId3"/>
          <a:srcRect r="32487" b="2"/>
          <a:stretch/>
        </p:blipFill>
        <p:spPr>
          <a:xfrm>
            <a:off x="848379" y="1701083"/>
            <a:ext cx="3140416" cy="2442044"/>
          </a:xfrm>
          <a:prstGeom prst="rect">
            <a:avLst/>
          </a:prstGeom>
        </p:spPr>
      </p:pic>
      <p:sp>
        <p:nvSpPr>
          <p:cNvPr id="4" name="Title 1">
            <a:extLst>
              <a:ext uri="{FF2B5EF4-FFF2-40B4-BE49-F238E27FC236}">
                <a16:creationId xmlns:a16="http://schemas.microsoft.com/office/drawing/2014/main" id="{DF457BB8-0ED2-428D-BE77-768ED56DFC25}"/>
              </a:ext>
            </a:extLst>
          </p:cNvPr>
          <p:cNvSpPr txBox="1">
            <a:spLocks/>
          </p:cNvSpPr>
          <p:nvPr/>
        </p:nvSpPr>
        <p:spPr>
          <a:xfrm>
            <a:off x="4410631" y="1299681"/>
            <a:ext cx="4528974" cy="3171670"/>
          </a:xfrm>
          <a:prstGeom prst="rect">
            <a:avLst/>
          </a:prstGeom>
        </p:spPr>
        <p:txBody>
          <a:bodyPr vert="horz" lIns="91440" tIns="45720" rIns="91440" bIns="45720" rtlCol="0"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marL="571486" indent="-228600" defTabSz="914400">
              <a:spcAft>
                <a:spcPts val="600"/>
              </a:spcAft>
              <a:buFont typeface="Arial" panose="020B0604020202020204" pitchFamily="34" charset="0"/>
              <a:buChar char="•"/>
            </a:pPr>
            <a:r>
              <a:rPr lang="en-US" sz="2400" dirty="0">
                <a:solidFill>
                  <a:srgbClr val="3FB4E4"/>
                </a:solidFill>
                <a:effectLst>
                  <a:glow>
                    <a:prstClr val="black"/>
                  </a:glow>
                </a:effectLst>
                <a:latin typeface="+mn-lt"/>
                <a:ea typeface="+mn-ea"/>
                <a:cs typeface="+mn-cs"/>
              </a:rPr>
              <a:t>Delivering Purpose</a:t>
            </a:r>
          </a:p>
        </p:txBody>
      </p:sp>
      <p:sp>
        <p:nvSpPr>
          <p:cNvPr id="3" name="Slide Number Placeholder 2">
            <a:extLst>
              <a:ext uri="{FF2B5EF4-FFF2-40B4-BE49-F238E27FC236}">
                <a16:creationId xmlns:a16="http://schemas.microsoft.com/office/drawing/2014/main" id="{FF94835D-6C04-4A27-8402-C0BC35265C54}"/>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6D22F896-40B5-4ADD-8801-0D06FADFA095}" type="slidenum">
              <a:rPr lang="en-US"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rPr>
              <a:pPr defTabSz="914400">
                <a:lnSpc>
                  <a:spcPct val="90000"/>
                </a:lnSpc>
                <a:spcAft>
                  <a:spcPts val="600"/>
                </a:spcAft>
              </a:pPr>
              <a:t>2</a:t>
            </a:fld>
            <a:endParaRPr lang="en-US"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ndParaRPr>
          </a:p>
        </p:txBody>
      </p:sp>
    </p:spTree>
    <p:extLst>
      <p:ext uri="{BB962C8B-B14F-4D97-AF65-F5344CB8AC3E}">
        <p14:creationId xmlns:p14="http://schemas.microsoft.com/office/powerpoint/2010/main" val="115792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968D542-7DBF-D75C-0B47-364221F1537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1006D3C-DFC2-2FCB-121A-952EF169468F}"/>
              </a:ext>
            </a:extLst>
          </p:cNvPr>
          <p:cNvPicPr>
            <a:picLocks noChangeAspect="1"/>
          </p:cNvPicPr>
          <p:nvPr/>
        </p:nvPicPr>
        <p:blipFill>
          <a:blip r:embed="rId4">
            <a:alphaModFix amt="12000"/>
            <a:grayscl/>
          </a:blip>
          <a:srcRect b="7220"/>
          <a:stretch/>
        </p:blipFill>
        <p:spPr>
          <a:xfrm>
            <a:off x="20" y="10"/>
            <a:ext cx="9143980" cy="4454003"/>
          </a:xfrm>
          <a:prstGeom prst="rect">
            <a:avLst/>
          </a:prstGeom>
          <a:effectLst>
            <a:reflection blurRad="38100" stA="55000" endPos="15000" dir="5400000" sy="-100000" algn="bl" rotWithShape="0"/>
          </a:effectLst>
        </p:spPr>
      </p:pic>
      <p:sp>
        <p:nvSpPr>
          <p:cNvPr id="4" name="Title 1">
            <a:extLst>
              <a:ext uri="{FF2B5EF4-FFF2-40B4-BE49-F238E27FC236}">
                <a16:creationId xmlns:a16="http://schemas.microsoft.com/office/drawing/2014/main" id="{41CAD45D-F2D5-F821-8749-BA140B5B607E}"/>
              </a:ext>
            </a:extLst>
          </p:cNvPr>
          <p:cNvSpPr txBox="1">
            <a:spLocks/>
          </p:cNvSpPr>
          <p:nvPr/>
        </p:nvSpPr>
        <p:spPr>
          <a:xfrm>
            <a:off x="1143000" y="123968"/>
            <a:ext cx="6858000" cy="565519"/>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algn="ctr" defTabSz="914400">
              <a:spcBef>
                <a:spcPts val="1000"/>
              </a:spcBef>
              <a:spcAft>
                <a:spcPts val="600"/>
              </a:spcAft>
            </a:pPr>
            <a:r>
              <a:rPr lang="en-US" sz="4000" dirty="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effectLst>
                  <a:glow>
                    <a:prstClr val="black"/>
                  </a:glow>
                </a:effectLst>
                <a:latin typeface="+mj-lt"/>
                <a:ea typeface="+mn-ea"/>
                <a:cs typeface="+mn-cs"/>
              </a:rPr>
              <a:t>Delivering Purpose</a:t>
            </a:r>
          </a:p>
        </p:txBody>
      </p:sp>
      <p:sp>
        <p:nvSpPr>
          <p:cNvPr id="3" name="Slide Number Placeholder 2">
            <a:extLst>
              <a:ext uri="{FF2B5EF4-FFF2-40B4-BE49-F238E27FC236}">
                <a16:creationId xmlns:a16="http://schemas.microsoft.com/office/drawing/2014/main" id="{028820F4-7D2B-D20A-84DE-C954F413530B}"/>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6D22F896-40B5-4ADD-8801-0D06FADFA095}" type="slidenum">
              <a:rPr lang="en-US"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rPr>
              <a:pPr defTabSz="914400">
                <a:lnSpc>
                  <a:spcPct val="90000"/>
                </a:lnSpc>
                <a:spcAft>
                  <a:spcPts val="600"/>
                </a:spcAft>
              </a:pPr>
              <a:t>3</a:t>
            </a:fld>
            <a:endParaRPr lang="en-US"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ndParaRPr>
          </a:p>
        </p:txBody>
      </p:sp>
      <p:sp>
        <p:nvSpPr>
          <p:cNvPr id="8" name="Title 1">
            <a:extLst>
              <a:ext uri="{FF2B5EF4-FFF2-40B4-BE49-F238E27FC236}">
                <a16:creationId xmlns:a16="http://schemas.microsoft.com/office/drawing/2014/main" id="{C00842B5-BFCE-241C-8A7F-5CF868E801C3}"/>
              </a:ext>
            </a:extLst>
          </p:cNvPr>
          <p:cNvSpPr txBox="1">
            <a:spLocks/>
          </p:cNvSpPr>
          <p:nvPr/>
        </p:nvSpPr>
        <p:spPr>
          <a:xfrm>
            <a:off x="255955" y="792807"/>
            <a:ext cx="8056772" cy="3661205"/>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a:spcBef>
                <a:spcPts val="3375"/>
              </a:spcBef>
            </a:pPr>
            <a:r>
              <a:rPr lang="en-GB" sz="2400" b="1" dirty="0">
                <a:solidFill>
                  <a:srgbClr val="FFFF00"/>
                </a:solidFill>
                <a:effectLst/>
                <a:latin typeface="GDS Transport"/>
              </a:rPr>
              <a:t>Use your charity’s governing document</a:t>
            </a:r>
          </a:p>
          <a:p>
            <a:pPr>
              <a:spcBef>
                <a:spcPts val="3375"/>
              </a:spcBef>
            </a:pPr>
            <a:r>
              <a:rPr lang="en-GB" sz="2400" b="1" dirty="0">
                <a:solidFill>
                  <a:srgbClr val="FFFF00"/>
                </a:solidFill>
                <a:effectLst/>
                <a:latin typeface="GDS Transport"/>
              </a:rPr>
              <a:t>Focus on your charity’s purposes</a:t>
            </a:r>
          </a:p>
          <a:p>
            <a:pPr>
              <a:spcBef>
                <a:spcPts val="2625"/>
              </a:spcBef>
            </a:pPr>
            <a:r>
              <a:rPr lang="en-GB" sz="2400" b="1" dirty="0">
                <a:solidFill>
                  <a:srgbClr val="FFFF00"/>
                </a:solidFill>
                <a:effectLst/>
                <a:latin typeface="GDS Transport"/>
              </a:rPr>
              <a:t>Do not drift into activities that your charity is not set up to do</a:t>
            </a:r>
          </a:p>
          <a:p>
            <a:pPr>
              <a:spcBef>
                <a:spcPts val="3375"/>
              </a:spcBef>
            </a:pPr>
            <a:r>
              <a:rPr lang="en-GB" sz="2400" b="1" dirty="0">
                <a:solidFill>
                  <a:srgbClr val="FFFF00"/>
                </a:solidFill>
                <a:effectLst/>
                <a:latin typeface="GDS Transport"/>
              </a:rPr>
              <a:t>Know what else your governing document says</a:t>
            </a:r>
          </a:p>
          <a:p>
            <a:pPr>
              <a:spcBef>
                <a:spcPts val="3375"/>
              </a:spcBef>
            </a:pPr>
            <a:r>
              <a:rPr lang="en-GB" sz="2400" b="1" dirty="0">
                <a:solidFill>
                  <a:srgbClr val="FFFF00"/>
                </a:solidFill>
                <a:effectLst/>
                <a:latin typeface="GDS Transport"/>
              </a:rPr>
              <a:t>Comply with the law</a:t>
            </a:r>
          </a:p>
        </p:txBody>
      </p:sp>
    </p:spTree>
    <p:extLst>
      <p:ext uri="{BB962C8B-B14F-4D97-AF65-F5344CB8AC3E}">
        <p14:creationId xmlns:p14="http://schemas.microsoft.com/office/powerpoint/2010/main" val="315212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A2516-86D9-3392-8329-933C37BE003A}"/>
            </a:ext>
          </a:extLst>
        </p:cNvPr>
        <p:cNvGrpSpPr/>
        <p:nvPr/>
      </p:nvGrpSpPr>
      <p:grpSpPr>
        <a:xfrm>
          <a:off x="0" y="0"/>
          <a:ext cx="0" cy="0"/>
          <a:chOff x="0" y="0"/>
          <a:chExt cx="0" cy="0"/>
        </a:xfrm>
      </p:grpSpPr>
      <p:sp>
        <p:nvSpPr>
          <p:cNvPr id="12" name="Rounded Rectangle 17">
            <a:extLst>
              <a:ext uri="{FF2B5EF4-FFF2-40B4-BE49-F238E27FC236}">
                <a16:creationId xmlns:a16="http://schemas.microsoft.com/office/drawing/2014/main" id="{7E14ACB3-98AA-3C27-9A3A-3B04F7A42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461052"/>
            <a:ext cx="3579874" cy="2922105"/>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ariol"/>
              <a:ea typeface="+mn-ea"/>
              <a:cs typeface="+mn-cs"/>
            </a:endParaRPr>
          </a:p>
        </p:txBody>
      </p:sp>
      <p:pic>
        <p:nvPicPr>
          <p:cNvPr id="5" name="Picture 4">
            <a:extLst>
              <a:ext uri="{FF2B5EF4-FFF2-40B4-BE49-F238E27FC236}">
                <a16:creationId xmlns:a16="http://schemas.microsoft.com/office/drawing/2014/main" id="{5E20C0B3-6EAA-02A3-87FD-6CEF2AB561F7}"/>
              </a:ext>
            </a:extLst>
          </p:cNvPr>
          <p:cNvPicPr>
            <a:picLocks noChangeAspect="1"/>
          </p:cNvPicPr>
          <p:nvPr/>
        </p:nvPicPr>
        <p:blipFill>
          <a:blip r:embed="rId3">
            <a:extLst>
              <a:ext uri="{28A0092B-C50C-407E-A947-70E740481C1C}">
                <a14:useLocalDpi xmlns:a14="http://schemas.microsoft.com/office/drawing/2010/main" val="0"/>
              </a:ext>
            </a:extLst>
          </a:blip>
          <a:srcRect l="16218" r="16218"/>
          <a:stretch/>
        </p:blipFill>
        <p:spPr>
          <a:xfrm>
            <a:off x="848379" y="1701083"/>
            <a:ext cx="3140416" cy="2442044"/>
          </a:xfrm>
          <a:prstGeom prst="rect">
            <a:avLst/>
          </a:prstGeom>
        </p:spPr>
      </p:pic>
      <p:sp>
        <p:nvSpPr>
          <p:cNvPr id="4" name="Title 1">
            <a:extLst>
              <a:ext uri="{FF2B5EF4-FFF2-40B4-BE49-F238E27FC236}">
                <a16:creationId xmlns:a16="http://schemas.microsoft.com/office/drawing/2014/main" id="{E5E6EB5D-1147-25D9-BB23-36237FAA6B51}"/>
              </a:ext>
            </a:extLst>
          </p:cNvPr>
          <p:cNvSpPr txBox="1">
            <a:spLocks/>
          </p:cNvSpPr>
          <p:nvPr/>
        </p:nvSpPr>
        <p:spPr>
          <a:xfrm>
            <a:off x="4367600" y="1396503"/>
            <a:ext cx="4496696" cy="3171670"/>
          </a:xfrm>
          <a:prstGeom prst="rect">
            <a:avLst/>
          </a:prstGeom>
        </p:spPr>
        <p:txBody>
          <a:bodyPr vert="horz" lIns="91440" tIns="45720" rIns="91440" bIns="45720" rtlCol="0"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marL="571486" indent="-228600" defTabSz="914400">
              <a:lnSpc>
                <a:spcPct val="100000"/>
              </a:lnSpc>
              <a:spcAft>
                <a:spcPts val="600"/>
              </a:spcAft>
              <a:buFont typeface="Arial" panose="020B0604020202020204" pitchFamily="34" charset="0"/>
              <a:buChar char="•"/>
            </a:pPr>
            <a:r>
              <a:rPr lang="en-US" sz="1600" dirty="0">
                <a:solidFill>
                  <a:srgbClr val="3FB4E4"/>
                </a:solidFill>
                <a:effectLst>
                  <a:glow>
                    <a:prstClr val="black"/>
                  </a:glow>
                </a:effectLst>
                <a:latin typeface="Bariol"/>
              </a:rPr>
              <a:t>Delivering Purpose</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w="6350">
                  <a:noFill/>
                </a:ln>
                <a:solidFill>
                  <a:srgbClr val="B990AA"/>
                </a:solidFill>
                <a:effectLst>
                  <a:glow>
                    <a:prstClr val="black"/>
                  </a:glow>
                </a:effectLst>
                <a:uLnTx/>
                <a:uFillTx/>
                <a:latin typeface="Bariol"/>
                <a:ea typeface="+mj-ea"/>
                <a:cs typeface="+mj-cs"/>
              </a:rPr>
              <a:t>Making Decisions</a:t>
            </a:r>
          </a:p>
        </p:txBody>
      </p:sp>
      <p:sp>
        <p:nvSpPr>
          <p:cNvPr id="3" name="Slide Number Placeholder 2">
            <a:extLst>
              <a:ext uri="{FF2B5EF4-FFF2-40B4-BE49-F238E27FC236}">
                <a16:creationId xmlns:a16="http://schemas.microsoft.com/office/drawing/2014/main" id="{20137475-0A2F-A045-F5A8-FA080B23C122}"/>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D22F896-40B5-4ADD-8801-0D06FADFA095}" type="slidenum">
              <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F8F8F8">
                        <a:lumMod val="0"/>
                        <a:lumOff val="100000"/>
                      </a:srgbClr>
                    </a:gs>
                  </a:gsLst>
                  <a:lin ang="5400000" scaled="1"/>
                  <a:tileRect/>
                </a:gradFill>
                <a:effectLst/>
                <a:uLnTx/>
                <a:uFillTx/>
                <a:latin typeface="Bario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4</a:t>
            </a:fld>
            <a:endPar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F8F8F8">
                      <a:lumMod val="0"/>
                      <a:lumOff val="100000"/>
                    </a:srgbClr>
                  </a:gs>
                </a:gsLst>
                <a:lin ang="5400000" scaled="1"/>
                <a:tileRect/>
              </a:gradFill>
              <a:effectLst/>
              <a:uLnTx/>
              <a:uFillTx/>
              <a:latin typeface="Bariol"/>
              <a:ea typeface="+mn-ea"/>
              <a:cs typeface="+mn-cs"/>
            </a:endParaRPr>
          </a:p>
        </p:txBody>
      </p:sp>
      <p:sp>
        <p:nvSpPr>
          <p:cNvPr id="8" name="Title 1">
            <a:extLst>
              <a:ext uri="{FF2B5EF4-FFF2-40B4-BE49-F238E27FC236}">
                <a16:creationId xmlns:a16="http://schemas.microsoft.com/office/drawing/2014/main" id="{A7E0D876-414C-882C-D7AF-0FD83CF0C6D3}"/>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defTabSz="914400"/>
            <a:r>
              <a:rPr lang="en-US" sz="54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rPr>
              <a:t>Role of trustees</a:t>
            </a:r>
          </a:p>
        </p:txBody>
      </p:sp>
    </p:spTree>
    <p:extLst>
      <p:ext uri="{BB962C8B-B14F-4D97-AF65-F5344CB8AC3E}">
        <p14:creationId xmlns:p14="http://schemas.microsoft.com/office/powerpoint/2010/main" val="320100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DF623DB-962E-A51A-362D-03904543263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F43B35B-D6F9-EA41-281F-C5235BDE5093}"/>
              </a:ext>
            </a:extLst>
          </p:cNvPr>
          <p:cNvPicPr>
            <a:picLocks noChangeAspect="1"/>
          </p:cNvPicPr>
          <p:nvPr/>
        </p:nvPicPr>
        <p:blipFill>
          <a:blip r:embed="rId4">
            <a:alphaModFix amt="12000"/>
            <a:grayscl/>
            <a:extLst>
              <a:ext uri="{28A0092B-C50C-407E-A947-70E740481C1C}">
                <a14:useLocalDpi xmlns:a14="http://schemas.microsoft.com/office/drawing/2010/main" val="0"/>
              </a:ext>
            </a:extLst>
          </a:blip>
          <a:srcRect b="7220"/>
          <a:stretch/>
        </p:blipFill>
        <p:spPr>
          <a:xfrm>
            <a:off x="20" y="10"/>
            <a:ext cx="9143980" cy="4454003"/>
          </a:xfrm>
          <a:prstGeom prst="rect">
            <a:avLst/>
          </a:prstGeom>
          <a:effectLst>
            <a:reflection blurRad="38100" stA="55000" endPos="15000" dir="5400000" sy="-100000" algn="bl" rotWithShape="0"/>
          </a:effectLst>
        </p:spPr>
      </p:pic>
      <p:sp>
        <p:nvSpPr>
          <p:cNvPr id="3" name="Slide Number Placeholder 2">
            <a:extLst>
              <a:ext uri="{FF2B5EF4-FFF2-40B4-BE49-F238E27FC236}">
                <a16:creationId xmlns:a16="http://schemas.microsoft.com/office/drawing/2014/main" id="{5473D651-7614-3655-DE5A-CC4B7131EB54}"/>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marR="0" lvl="0" indent="0" defTabSz="914400" fontAlgn="auto">
              <a:lnSpc>
                <a:spcPct val="90000"/>
              </a:lnSpc>
              <a:spcBef>
                <a:spcPts val="0"/>
              </a:spcBef>
              <a:spcAft>
                <a:spcPts val="600"/>
              </a:spcAft>
              <a:buClrTx/>
              <a:buSzTx/>
              <a:buFontTx/>
              <a:buNone/>
              <a:tabLst/>
              <a:defRPr/>
            </a:pPr>
            <a:fld id="{6D22F896-40B5-4ADD-8801-0D06FADFA095}" type="slidenum">
              <a:rPr kumimoji="0" lang="en-US" sz="1200" b="0" i="0" u="none" strike="noStrike" cap="none" spc="0" normalizeH="0" baseline="0" noProof="0">
                <a:ln>
                  <a:noFill/>
                </a:ln>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effectLst/>
                <a:uLnTx/>
                <a:uFillTx/>
                <a:latin typeface="+mn-lt"/>
              </a:rPr>
              <a:pPr marR="0" lvl="0" indent="0" defTabSz="914400" fontAlgn="auto">
                <a:lnSpc>
                  <a:spcPct val="90000"/>
                </a:lnSpc>
                <a:spcBef>
                  <a:spcPts val="0"/>
                </a:spcBef>
                <a:spcAft>
                  <a:spcPts val="600"/>
                </a:spcAft>
                <a:buClrTx/>
                <a:buSzTx/>
                <a:buFontTx/>
                <a:buNone/>
                <a:tabLst/>
                <a:defRPr/>
              </a:pPr>
              <a:t>5</a:t>
            </a:fld>
            <a:endParaRPr kumimoji="0" lang="en-US" sz="1200" b="0" i="0" u="none" strike="noStrike" cap="none" spc="0" normalizeH="0" baseline="0" noProof="0">
              <a:ln>
                <a:noFill/>
              </a:ln>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effectLst/>
              <a:uLnTx/>
              <a:uFillTx/>
              <a:latin typeface="+mn-lt"/>
            </a:endParaRPr>
          </a:p>
        </p:txBody>
      </p:sp>
      <p:sp>
        <p:nvSpPr>
          <p:cNvPr id="7" name="Title 1">
            <a:extLst>
              <a:ext uri="{FF2B5EF4-FFF2-40B4-BE49-F238E27FC236}">
                <a16:creationId xmlns:a16="http://schemas.microsoft.com/office/drawing/2014/main" id="{B8BBB854-BB79-0B8B-6C0F-C6AFFE66CC6B}"/>
              </a:ext>
            </a:extLst>
          </p:cNvPr>
          <p:cNvSpPr txBox="1">
            <a:spLocks/>
          </p:cNvSpPr>
          <p:nvPr/>
        </p:nvSpPr>
        <p:spPr>
          <a:xfrm>
            <a:off x="1143000" y="123968"/>
            <a:ext cx="6858000" cy="565519"/>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algn="ctr" defTabSz="914400">
              <a:spcBef>
                <a:spcPts val="1000"/>
              </a:spcBef>
              <a:spcAft>
                <a:spcPts val="600"/>
              </a:spcAft>
            </a:pPr>
            <a:r>
              <a:rPr lang="en-US" sz="4000" dirty="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effectLst>
                  <a:glow>
                    <a:prstClr val="black"/>
                  </a:glow>
                </a:effectLst>
                <a:latin typeface="+mj-lt"/>
                <a:ea typeface="+mn-ea"/>
                <a:cs typeface="+mn-cs"/>
              </a:rPr>
              <a:t>Making Decisions</a:t>
            </a:r>
          </a:p>
        </p:txBody>
      </p:sp>
      <p:sp>
        <p:nvSpPr>
          <p:cNvPr id="9" name="Title 1">
            <a:extLst>
              <a:ext uri="{FF2B5EF4-FFF2-40B4-BE49-F238E27FC236}">
                <a16:creationId xmlns:a16="http://schemas.microsoft.com/office/drawing/2014/main" id="{0E223CE3-4B56-5DF4-3437-E45BE03252D1}"/>
              </a:ext>
            </a:extLst>
          </p:cNvPr>
          <p:cNvSpPr txBox="1">
            <a:spLocks/>
          </p:cNvSpPr>
          <p:nvPr/>
        </p:nvSpPr>
        <p:spPr>
          <a:xfrm>
            <a:off x="255954" y="1354782"/>
            <a:ext cx="8487995" cy="3661205"/>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a:spcBef>
                <a:spcPts val="3375"/>
              </a:spcBef>
            </a:pPr>
            <a:r>
              <a:rPr lang="en-GB" sz="2400" b="1" dirty="0">
                <a:solidFill>
                  <a:srgbClr val="FFFF00"/>
                </a:solidFill>
                <a:effectLst/>
                <a:latin typeface="GDS Transport"/>
              </a:rPr>
              <a:t>Follow the key principles and work together</a:t>
            </a:r>
          </a:p>
          <a:p>
            <a:pPr>
              <a:spcBef>
                <a:spcPts val="3375"/>
              </a:spcBef>
            </a:pPr>
            <a:r>
              <a:rPr lang="en-GB" sz="2400" b="1" dirty="0">
                <a:solidFill>
                  <a:srgbClr val="FFFF00"/>
                </a:solidFill>
                <a:effectLst/>
                <a:latin typeface="GDS Transport"/>
              </a:rPr>
              <a:t>Plan meetings and keep records</a:t>
            </a:r>
          </a:p>
          <a:p>
            <a:pPr>
              <a:spcBef>
                <a:spcPts val="2625"/>
              </a:spcBef>
            </a:pPr>
            <a:r>
              <a:rPr lang="en-GB" sz="2400" b="1" dirty="0">
                <a:solidFill>
                  <a:srgbClr val="FFFF00"/>
                </a:solidFill>
                <a:effectLst/>
                <a:latin typeface="GDS Transport"/>
              </a:rPr>
              <a:t>Follow the charity’s rules and the law</a:t>
            </a:r>
          </a:p>
          <a:p>
            <a:pPr>
              <a:spcBef>
                <a:spcPts val="3375"/>
              </a:spcBef>
            </a:pPr>
            <a:r>
              <a:rPr lang="en-GB" sz="2400" b="1" dirty="0">
                <a:solidFill>
                  <a:srgbClr val="FFFF00"/>
                </a:solidFill>
                <a:effectLst/>
                <a:latin typeface="GDS Transport"/>
              </a:rPr>
              <a:t>Get the permission if you need it</a:t>
            </a:r>
          </a:p>
          <a:p>
            <a:pPr>
              <a:spcBef>
                <a:spcPts val="3375"/>
              </a:spcBef>
            </a:pPr>
            <a:r>
              <a:rPr lang="en-GB" sz="2400" b="1" dirty="0">
                <a:solidFill>
                  <a:srgbClr val="FFFF00"/>
                </a:solidFill>
                <a:effectLst/>
                <a:latin typeface="GDS Transport"/>
              </a:rPr>
              <a:t>Get the information and advice you need</a:t>
            </a:r>
          </a:p>
          <a:p>
            <a:pPr>
              <a:spcBef>
                <a:spcPts val="3375"/>
              </a:spcBef>
            </a:pPr>
            <a:r>
              <a:rPr lang="en-GB" sz="2400" b="1" dirty="0">
                <a:solidFill>
                  <a:srgbClr val="FFFF00"/>
                </a:solidFill>
                <a:effectLst/>
                <a:latin typeface="GDS Transport"/>
              </a:rPr>
              <a:t>Disagree if needed but you must follow a valid decision with which you (personally) disagree</a:t>
            </a:r>
          </a:p>
        </p:txBody>
      </p:sp>
    </p:spTree>
    <p:extLst>
      <p:ext uri="{BB962C8B-B14F-4D97-AF65-F5344CB8AC3E}">
        <p14:creationId xmlns:p14="http://schemas.microsoft.com/office/powerpoint/2010/main" val="124795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Effect transition="in" filter="fade">
                                      <p:cBhvr>
                                        <p:cTn id="49" dur="1000"/>
                                        <p:tgtEl>
                                          <p:spTgt spid="9">
                                            <p:txEl>
                                              <p:pRg st="5" end="5"/>
                                            </p:txEl>
                                          </p:spTgt>
                                        </p:tgtEl>
                                      </p:cBhvr>
                                    </p:animEffect>
                                    <p:anim calcmode="lin" valueType="num">
                                      <p:cBhvr>
                                        <p:cTn id="5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4B54C-BF67-240F-27B8-35EA9F869DFC}"/>
            </a:ext>
          </a:extLst>
        </p:cNvPr>
        <p:cNvGrpSpPr/>
        <p:nvPr/>
      </p:nvGrpSpPr>
      <p:grpSpPr>
        <a:xfrm>
          <a:off x="0" y="0"/>
          <a:ext cx="0" cy="0"/>
          <a:chOff x="0" y="0"/>
          <a:chExt cx="0" cy="0"/>
        </a:xfrm>
      </p:grpSpPr>
      <p:sp>
        <p:nvSpPr>
          <p:cNvPr id="12" name="Rounded Rectangle 17">
            <a:extLst>
              <a:ext uri="{FF2B5EF4-FFF2-40B4-BE49-F238E27FC236}">
                <a16:creationId xmlns:a16="http://schemas.microsoft.com/office/drawing/2014/main" id="{0A97F821-2124-ECA4-1AB0-532993032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461052"/>
            <a:ext cx="3579874" cy="2922105"/>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ariol"/>
              <a:ea typeface="+mn-ea"/>
              <a:cs typeface="+mn-cs"/>
            </a:endParaRPr>
          </a:p>
        </p:txBody>
      </p:sp>
      <p:pic>
        <p:nvPicPr>
          <p:cNvPr id="5" name="Picture 4">
            <a:extLst>
              <a:ext uri="{FF2B5EF4-FFF2-40B4-BE49-F238E27FC236}">
                <a16:creationId xmlns:a16="http://schemas.microsoft.com/office/drawing/2014/main" id="{D6355000-6EE0-2E97-E0BB-5F810E2AE917}"/>
              </a:ext>
            </a:extLst>
          </p:cNvPr>
          <p:cNvPicPr>
            <a:picLocks noChangeAspect="1"/>
          </p:cNvPicPr>
          <p:nvPr/>
        </p:nvPicPr>
        <p:blipFill>
          <a:blip r:embed="rId3">
            <a:extLst>
              <a:ext uri="{28A0092B-C50C-407E-A947-70E740481C1C}">
                <a14:useLocalDpi xmlns:a14="http://schemas.microsoft.com/office/drawing/2010/main" val="0"/>
              </a:ext>
            </a:extLst>
          </a:blip>
          <a:srcRect l="16218" r="16218"/>
          <a:stretch/>
        </p:blipFill>
        <p:spPr>
          <a:xfrm>
            <a:off x="848379" y="1701083"/>
            <a:ext cx="3140416" cy="2442044"/>
          </a:xfrm>
          <a:prstGeom prst="rect">
            <a:avLst/>
          </a:prstGeom>
        </p:spPr>
      </p:pic>
      <p:sp>
        <p:nvSpPr>
          <p:cNvPr id="4" name="Title 1">
            <a:extLst>
              <a:ext uri="{FF2B5EF4-FFF2-40B4-BE49-F238E27FC236}">
                <a16:creationId xmlns:a16="http://schemas.microsoft.com/office/drawing/2014/main" id="{8F484783-E971-3FB4-6F6E-0748D1E92029}"/>
              </a:ext>
            </a:extLst>
          </p:cNvPr>
          <p:cNvSpPr txBox="1">
            <a:spLocks/>
          </p:cNvSpPr>
          <p:nvPr/>
        </p:nvSpPr>
        <p:spPr>
          <a:xfrm>
            <a:off x="4208524" y="1396503"/>
            <a:ext cx="4709565" cy="3171670"/>
          </a:xfrm>
          <a:prstGeom prst="rect">
            <a:avLst/>
          </a:prstGeom>
        </p:spPr>
        <p:txBody>
          <a:bodyPr vert="horz" lIns="91440" tIns="45720" rIns="91440" bIns="45720" rtlCol="0"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marL="571486" indent="-228600" defTabSz="914400">
              <a:lnSpc>
                <a:spcPct val="100000"/>
              </a:lnSpc>
              <a:spcAft>
                <a:spcPts val="600"/>
              </a:spcAft>
              <a:buFont typeface="Arial" panose="020B0604020202020204" pitchFamily="34" charset="0"/>
              <a:buChar char="•"/>
            </a:pPr>
            <a:r>
              <a:rPr lang="en-US" sz="1600" dirty="0">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latin typeface="Bariol"/>
              </a:rPr>
              <a:t>Delivering Purpose</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w="6350">
                  <a:noFill/>
                </a:ln>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uLnTx/>
                <a:uFillTx/>
                <a:latin typeface="Bariol"/>
              </a:rPr>
              <a:t>Making Decisions</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w="6350">
                  <a:noFill/>
                </a:ln>
                <a:solidFill>
                  <a:srgbClr val="A8BC5F"/>
                </a:solidFill>
                <a:effectLst>
                  <a:glow>
                    <a:prstClr val="black"/>
                  </a:glow>
                </a:effectLst>
                <a:uLnTx/>
                <a:uFillTx/>
                <a:latin typeface="Bariol"/>
                <a:ea typeface="+mj-ea"/>
                <a:cs typeface="+mj-cs"/>
              </a:rPr>
              <a:t>Managing Charity Finances</a:t>
            </a:r>
          </a:p>
        </p:txBody>
      </p:sp>
      <p:sp>
        <p:nvSpPr>
          <p:cNvPr id="3" name="Slide Number Placeholder 2">
            <a:extLst>
              <a:ext uri="{FF2B5EF4-FFF2-40B4-BE49-F238E27FC236}">
                <a16:creationId xmlns:a16="http://schemas.microsoft.com/office/drawing/2014/main" id="{75FAFADF-5801-A0A8-616A-9D2774123F28}"/>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D22F896-40B5-4ADD-8801-0D06FADFA095}" type="slidenum">
              <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F8F8F8">
                        <a:lumMod val="0"/>
                        <a:lumOff val="100000"/>
                      </a:srgbClr>
                    </a:gs>
                  </a:gsLst>
                  <a:lin ang="5400000" scaled="1"/>
                  <a:tileRect/>
                </a:gradFill>
                <a:effectLst/>
                <a:uLnTx/>
                <a:uFillTx/>
                <a:latin typeface="Bario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6</a:t>
            </a:fld>
            <a:endPar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F8F8F8">
                      <a:lumMod val="0"/>
                      <a:lumOff val="100000"/>
                    </a:srgbClr>
                  </a:gs>
                </a:gsLst>
                <a:lin ang="5400000" scaled="1"/>
                <a:tileRect/>
              </a:gradFill>
              <a:effectLst/>
              <a:uLnTx/>
              <a:uFillTx/>
              <a:latin typeface="Bariol"/>
              <a:ea typeface="+mn-ea"/>
              <a:cs typeface="+mn-cs"/>
            </a:endParaRPr>
          </a:p>
        </p:txBody>
      </p:sp>
      <p:sp>
        <p:nvSpPr>
          <p:cNvPr id="8" name="Title 1">
            <a:extLst>
              <a:ext uri="{FF2B5EF4-FFF2-40B4-BE49-F238E27FC236}">
                <a16:creationId xmlns:a16="http://schemas.microsoft.com/office/drawing/2014/main" id="{9C8505B6-48EF-6C11-4C1E-6FB2C542C1AF}"/>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defTabSz="914400"/>
            <a:r>
              <a:rPr lang="en-US" sz="54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rPr>
              <a:t>Role of trustees</a:t>
            </a:r>
          </a:p>
        </p:txBody>
      </p:sp>
    </p:spTree>
    <p:extLst>
      <p:ext uri="{BB962C8B-B14F-4D97-AF65-F5344CB8AC3E}">
        <p14:creationId xmlns:p14="http://schemas.microsoft.com/office/powerpoint/2010/main" val="326815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27A7A69-AF9F-B408-C20B-B99829E27CE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295FFD-92A5-3071-1485-873D1B91001A}"/>
              </a:ext>
            </a:extLst>
          </p:cNvPr>
          <p:cNvPicPr>
            <a:picLocks noChangeAspect="1"/>
          </p:cNvPicPr>
          <p:nvPr/>
        </p:nvPicPr>
        <p:blipFill>
          <a:blip r:embed="rId4">
            <a:alphaModFix amt="12000"/>
            <a:grayscl/>
            <a:extLst>
              <a:ext uri="{28A0092B-C50C-407E-A947-70E740481C1C}">
                <a14:useLocalDpi xmlns:a14="http://schemas.microsoft.com/office/drawing/2010/main" val="0"/>
              </a:ext>
            </a:extLst>
          </a:blip>
          <a:srcRect t="7220"/>
          <a:stretch/>
        </p:blipFill>
        <p:spPr>
          <a:xfrm>
            <a:off x="20" y="10"/>
            <a:ext cx="9143980" cy="4454003"/>
          </a:xfrm>
          <a:prstGeom prst="rect">
            <a:avLst/>
          </a:prstGeom>
          <a:effectLst>
            <a:reflection blurRad="38100" stA="55000" endPos="15000" dir="5400000" sy="-100000" algn="bl" rotWithShape="0"/>
          </a:effectLst>
        </p:spPr>
      </p:pic>
      <p:sp>
        <p:nvSpPr>
          <p:cNvPr id="3" name="Slide Number Placeholder 2">
            <a:extLst>
              <a:ext uri="{FF2B5EF4-FFF2-40B4-BE49-F238E27FC236}">
                <a16:creationId xmlns:a16="http://schemas.microsoft.com/office/drawing/2014/main" id="{CF9F2FA5-F0B5-61B6-A370-1B3754EA41C3}"/>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marR="0" lvl="0" indent="0" defTabSz="914400" fontAlgn="auto">
              <a:lnSpc>
                <a:spcPct val="90000"/>
              </a:lnSpc>
              <a:spcBef>
                <a:spcPts val="0"/>
              </a:spcBef>
              <a:spcAft>
                <a:spcPts val="600"/>
              </a:spcAft>
              <a:buClrTx/>
              <a:buSzTx/>
              <a:buFontTx/>
              <a:buNone/>
              <a:tabLst/>
              <a:defRPr/>
            </a:pPr>
            <a:fld id="{6D22F896-40B5-4ADD-8801-0D06FADFA095}" type="slidenum">
              <a:rPr kumimoji="0" lang="en-US" sz="1200" b="0" i="0" u="none" strike="noStrike" cap="none" spc="0" normalizeH="0" baseline="0" noProof="0">
                <a:ln>
                  <a:noFill/>
                </a:ln>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effectLst/>
                <a:uLnTx/>
                <a:uFillTx/>
                <a:latin typeface="+mn-lt"/>
              </a:rPr>
              <a:pPr marR="0" lvl="0" indent="0" defTabSz="914400" fontAlgn="auto">
                <a:lnSpc>
                  <a:spcPct val="90000"/>
                </a:lnSpc>
                <a:spcBef>
                  <a:spcPts val="0"/>
                </a:spcBef>
                <a:spcAft>
                  <a:spcPts val="600"/>
                </a:spcAft>
                <a:buClrTx/>
                <a:buSzTx/>
                <a:buFontTx/>
                <a:buNone/>
                <a:tabLst/>
                <a:defRPr/>
              </a:pPr>
              <a:t>7</a:t>
            </a:fld>
            <a:endParaRPr kumimoji="0" lang="en-US" sz="1200" b="0" i="0" u="none" strike="noStrike" cap="none" spc="0" normalizeH="0" baseline="0" noProof="0">
              <a:ln>
                <a:noFill/>
              </a:ln>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effectLst/>
              <a:uLnTx/>
              <a:uFillTx/>
              <a:latin typeface="+mn-lt"/>
            </a:endParaRPr>
          </a:p>
        </p:txBody>
      </p:sp>
      <p:sp>
        <p:nvSpPr>
          <p:cNvPr id="7" name="Title 1">
            <a:extLst>
              <a:ext uri="{FF2B5EF4-FFF2-40B4-BE49-F238E27FC236}">
                <a16:creationId xmlns:a16="http://schemas.microsoft.com/office/drawing/2014/main" id="{190AFD56-CEBD-3308-915F-3ECD1C9191A9}"/>
              </a:ext>
            </a:extLst>
          </p:cNvPr>
          <p:cNvSpPr txBox="1">
            <a:spLocks/>
          </p:cNvSpPr>
          <p:nvPr/>
        </p:nvSpPr>
        <p:spPr>
          <a:xfrm>
            <a:off x="1143000" y="123968"/>
            <a:ext cx="6858000" cy="565519"/>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algn="ctr" defTabSz="914400">
              <a:spcBef>
                <a:spcPts val="1000"/>
              </a:spcBef>
              <a:spcAft>
                <a:spcPts val="600"/>
              </a:spcAft>
            </a:pPr>
            <a:r>
              <a:rPr lang="en-US" sz="4000" dirty="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effectLst>
                  <a:glow>
                    <a:prstClr val="black"/>
                  </a:glow>
                </a:effectLst>
                <a:latin typeface="+mj-lt"/>
                <a:ea typeface="+mn-ea"/>
                <a:cs typeface="+mn-cs"/>
              </a:rPr>
              <a:t>Managing Charity Finances</a:t>
            </a:r>
          </a:p>
        </p:txBody>
      </p:sp>
      <p:sp>
        <p:nvSpPr>
          <p:cNvPr id="9" name="Title 1">
            <a:extLst>
              <a:ext uri="{FF2B5EF4-FFF2-40B4-BE49-F238E27FC236}">
                <a16:creationId xmlns:a16="http://schemas.microsoft.com/office/drawing/2014/main" id="{2651E322-885D-D699-5BC2-979F1AC666A4}"/>
              </a:ext>
            </a:extLst>
          </p:cNvPr>
          <p:cNvSpPr txBox="1">
            <a:spLocks/>
          </p:cNvSpPr>
          <p:nvPr/>
        </p:nvSpPr>
        <p:spPr>
          <a:xfrm>
            <a:off x="255955" y="792807"/>
            <a:ext cx="8056772" cy="3661205"/>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a:spcBef>
                <a:spcPts val="3375"/>
              </a:spcBef>
            </a:pPr>
            <a:r>
              <a:rPr lang="en-GB" sz="2400" b="1" dirty="0">
                <a:solidFill>
                  <a:srgbClr val="FFFF00"/>
                </a:solidFill>
                <a:effectLst/>
                <a:latin typeface="GDS Transport"/>
              </a:rPr>
              <a:t>Ensure money is spent on allowed purposes</a:t>
            </a:r>
          </a:p>
          <a:p>
            <a:pPr>
              <a:spcBef>
                <a:spcPts val="3375"/>
              </a:spcBef>
            </a:pPr>
            <a:r>
              <a:rPr lang="en-GB" sz="2400" b="1" dirty="0">
                <a:solidFill>
                  <a:srgbClr val="FFFF00"/>
                </a:solidFill>
                <a:effectLst/>
                <a:latin typeface="GDS Transport"/>
              </a:rPr>
              <a:t>Manage risks</a:t>
            </a:r>
          </a:p>
          <a:p>
            <a:pPr>
              <a:spcBef>
                <a:spcPts val="2625"/>
              </a:spcBef>
            </a:pPr>
            <a:r>
              <a:rPr lang="en-GB" sz="2400" b="1" dirty="0">
                <a:solidFill>
                  <a:srgbClr val="FFFF00"/>
                </a:solidFill>
                <a:effectLst/>
                <a:latin typeface="GDS Transport"/>
              </a:rPr>
              <a:t>Know the financial position; set a budget and follow it</a:t>
            </a:r>
          </a:p>
          <a:p>
            <a:pPr>
              <a:spcBef>
                <a:spcPts val="3375"/>
              </a:spcBef>
            </a:pPr>
            <a:r>
              <a:rPr lang="en-GB" sz="2400" b="1" dirty="0">
                <a:solidFill>
                  <a:srgbClr val="FFFF00"/>
                </a:solidFill>
                <a:effectLst/>
                <a:latin typeface="GDS Transport"/>
              </a:rPr>
              <a:t>Keep good records</a:t>
            </a:r>
          </a:p>
          <a:p>
            <a:pPr>
              <a:spcBef>
                <a:spcPts val="3375"/>
              </a:spcBef>
            </a:pPr>
            <a:r>
              <a:rPr lang="en-GB" sz="2400" b="1" dirty="0">
                <a:solidFill>
                  <a:srgbClr val="FFFF00"/>
                </a:solidFill>
                <a:effectLst/>
                <a:latin typeface="GDS Transport"/>
              </a:rPr>
              <a:t>Deal with any financial issues quickly</a:t>
            </a:r>
          </a:p>
        </p:txBody>
      </p:sp>
    </p:spTree>
    <p:extLst>
      <p:ext uri="{BB962C8B-B14F-4D97-AF65-F5344CB8AC3E}">
        <p14:creationId xmlns:p14="http://schemas.microsoft.com/office/powerpoint/2010/main" val="286006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ADD9-5FC5-4D0D-DF3E-A89D45E606DE}"/>
            </a:ext>
          </a:extLst>
        </p:cNvPr>
        <p:cNvGrpSpPr/>
        <p:nvPr/>
      </p:nvGrpSpPr>
      <p:grpSpPr>
        <a:xfrm>
          <a:off x="0" y="0"/>
          <a:ext cx="0" cy="0"/>
          <a:chOff x="0" y="0"/>
          <a:chExt cx="0" cy="0"/>
        </a:xfrm>
      </p:grpSpPr>
      <p:sp>
        <p:nvSpPr>
          <p:cNvPr id="12" name="Rounded Rectangle 17">
            <a:extLst>
              <a:ext uri="{FF2B5EF4-FFF2-40B4-BE49-F238E27FC236}">
                <a16:creationId xmlns:a16="http://schemas.microsoft.com/office/drawing/2014/main" id="{7DC4B1B2-6A89-CEDF-E093-023E2BDB65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461052"/>
            <a:ext cx="3579874" cy="2922105"/>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ariol"/>
              <a:ea typeface="+mn-ea"/>
              <a:cs typeface="+mn-cs"/>
            </a:endParaRPr>
          </a:p>
        </p:txBody>
      </p:sp>
      <p:pic>
        <p:nvPicPr>
          <p:cNvPr id="5" name="Picture 4">
            <a:extLst>
              <a:ext uri="{FF2B5EF4-FFF2-40B4-BE49-F238E27FC236}">
                <a16:creationId xmlns:a16="http://schemas.microsoft.com/office/drawing/2014/main" id="{A05C268A-1019-CA0F-F38A-9B84CFAE16ED}"/>
              </a:ext>
            </a:extLst>
          </p:cNvPr>
          <p:cNvPicPr>
            <a:picLocks noChangeAspect="1"/>
          </p:cNvPicPr>
          <p:nvPr/>
        </p:nvPicPr>
        <p:blipFill>
          <a:blip r:embed="rId3">
            <a:extLst>
              <a:ext uri="{28A0092B-C50C-407E-A947-70E740481C1C}">
                <a14:useLocalDpi xmlns:a14="http://schemas.microsoft.com/office/drawing/2010/main" val="0"/>
              </a:ext>
            </a:extLst>
          </a:blip>
          <a:srcRect l="16720" r="16720"/>
          <a:stretch/>
        </p:blipFill>
        <p:spPr>
          <a:xfrm>
            <a:off x="848379" y="1701083"/>
            <a:ext cx="3140416" cy="2442044"/>
          </a:xfrm>
          <a:prstGeom prst="rect">
            <a:avLst/>
          </a:prstGeom>
        </p:spPr>
      </p:pic>
      <p:sp>
        <p:nvSpPr>
          <p:cNvPr id="4" name="Title 1">
            <a:extLst>
              <a:ext uri="{FF2B5EF4-FFF2-40B4-BE49-F238E27FC236}">
                <a16:creationId xmlns:a16="http://schemas.microsoft.com/office/drawing/2014/main" id="{1AB427B2-94A3-9CF5-63B0-428B5B4C6110}"/>
              </a:ext>
            </a:extLst>
          </p:cNvPr>
          <p:cNvSpPr txBox="1">
            <a:spLocks/>
          </p:cNvSpPr>
          <p:nvPr/>
        </p:nvSpPr>
        <p:spPr>
          <a:xfrm>
            <a:off x="4208524" y="1396503"/>
            <a:ext cx="4698808" cy="3171670"/>
          </a:xfrm>
          <a:prstGeom prst="rect">
            <a:avLst/>
          </a:prstGeom>
        </p:spPr>
        <p:txBody>
          <a:bodyPr vert="horz" lIns="91440" tIns="45720" rIns="91440" bIns="45720" rtlCol="0"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marL="571486" indent="-228600" defTabSz="914400">
              <a:lnSpc>
                <a:spcPct val="100000"/>
              </a:lnSpc>
              <a:spcAft>
                <a:spcPts val="600"/>
              </a:spcAft>
              <a:buFont typeface="Arial" panose="020B0604020202020204" pitchFamily="34" charset="0"/>
              <a:buChar char="•"/>
            </a:pPr>
            <a:r>
              <a:rPr lang="en-US" sz="1600" dirty="0">
                <a:solidFill>
                  <a:srgbClr val="3FB4E4"/>
                </a:solidFill>
                <a:effectLst>
                  <a:glow>
                    <a:prstClr val="black"/>
                  </a:glow>
                </a:effectLst>
                <a:latin typeface="Bariol"/>
              </a:rPr>
              <a:t>Delivering Purpose</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w="6350">
                  <a:noFill/>
                </a:ln>
                <a:solidFill>
                  <a:srgbClr val="A19ED6"/>
                </a:solidFill>
                <a:effectLst>
                  <a:glow>
                    <a:prstClr val="black"/>
                  </a:glow>
                </a:effectLst>
                <a:uLnTx/>
                <a:uFillTx/>
                <a:latin typeface="Bariol"/>
              </a:rPr>
              <a:t>Making Decisions</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w="6350">
                  <a:noFill/>
                </a:ln>
                <a:solidFill>
                  <a:srgbClr val="A8BC5F"/>
                </a:solidFill>
                <a:effectLst>
                  <a:glow>
                    <a:prstClr val="black"/>
                  </a:glow>
                </a:effectLst>
                <a:uLnTx/>
                <a:uFillTx/>
                <a:latin typeface="Bariol"/>
              </a:rPr>
              <a:t>Managing Charity Finances</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w="6350">
                <a:noFill/>
              </a:ln>
              <a:gradFill>
                <a:gsLst>
                  <a:gs pos="34000">
                    <a:prstClr val="white">
                      <a:lumMod val="93000"/>
                    </a:prstClr>
                  </a:gs>
                  <a:gs pos="0">
                    <a:prstClr val="black">
                      <a:lumMod val="25000"/>
                      <a:lumOff val="75000"/>
                    </a:prstClr>
                  </a:gs>
                  <a:gs pos="100000">
                    <a:srgbClr val="F8F8F8">
                      <a:lumMod val="0"/>
                      <a:lumOff val="100000"/>
                    </a:srgbClr>
                  </a:gs>
                </a:gsLst>
                <a:lin ang="4800000" scaled="0"/>
              </a:gradFill>
              <a:effectLst>
                <a:glow>
                  <a:prstClr val="black"/>
                </a:glow>
              </a:effectLst>
              <a:uLnTx/>
              <a:uFillTx/>
              <a:latin typeface="Bariol"/>
            </a:endParaRPr>
          </a:p>
          <a:p>
            <a:pPr marL="571486"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w="6350">
                  <a:noFill/>
                </a:ln>
                <a:solidFill>
                  <a:srgbClr val="EEC24A"/>
                </a:solidFill>
                <a:effectLst>
                  <a:glow>
                    <a:prstClr val="black"/>
                  </a:glow>
                </a:effectLst>
                <a:uLnTx/>
                <a:uFillTx/>
                <a:latin typeface="Bariol"/>
                <a:ea typeface="+mj-ea"/>
                <a:cs typeface="+mj-cs"/>
              </a:rPr>
              <a:t>Managing Conflicts of Interest</a:t>
            </a:r>
          </a:p>
        </p:txBody>
      </p:sp>
      <p:sp>
        <p:nvSpPr>
          <p:cNvPr id="3" name="Slide Number Placeholder 2">
            <a:extLst>
              <a:ext uri="{FF2B5EF4-FFF2-40B4-BE49-F238E27FC236}">
                <a16:creationId xmlns:a16="http://schemas.microsoft.com/office/drawing/2014/main" id="{531275D5-4F07-8250-CC64-8E2D48B97A54}"/>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D22F896-40B5-4ADD-8801-0D06FADFA095}" type="slidenum">
              <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F8F8F8">
                        <a:lumMod val="0"/>
                        <a:lumOff val="100000"/>
                      </a:srgbClr>
                    </a:gs>
                  </a:gsLst>
                  <a:lin ang="5400000" scaled="1"/>
                  <a:tileRect/>
                </a:gradFill>
                <a:effectLst/>
                <a:uLnTx/>
                <a:uFillTx/>
                <a:latin typeface="Bario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8</a:t>
            </a:fld>
            <a:endPar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F8F8F8">
                      <a:lumMod val="0"/>
                      <a:lumOff val="100000"/>
                    </a:srgbClr>
                  </a:gs>
                </a:gsLst>
                <a:lin ang="5400000" scaled="1"/>
                <a:tileRect/>
              </a:gradFill>
              <a:effectLst/>
              <a:uLnTx/>
              <a:uFillTx/>
              <a:latin typeface="Bariol"/>
              <a:ea typeface="+mn-ea"/>
              <a:cs typeface="+mn-cs"/>
            </a:endParaRPr>
          </a:p>
        </p:txBody>
      </p:sp>
      <p:sp>
        <p:nvSpPr>
          <p:cNvPr id="8" name="Title 1">
            <a:extLst>
              <a:ext uri="{FF2B5EF4-FFF2-40B4-BE49-F238E27FC236}">
                <a16:creationId xmlns:a16="http://schemas.microsoft.com/office/drawing/2014/main" id="{9441F720-AAA9-DBBE-6045-E0C778E6DB9B}"/>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defTabSz="914400"/>
            <a:r>
              <a:rPr lang="en-US" sz="5400"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rPr>
              <a:t>Role of trustees</a:t>
            </a:r>
          </a:p>
        </p:txBody>
      </p:sp>
    </p:spTree>
    <p:extLst>
      <p:ext uri="{BB962C8B-B14F-4D97-AF65-F5344CB8AC3E}">
        <p14:creationId xmlns:p14="http://schemas.microsoft.com/office/powerpoint/2010/main" val="8397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01C2AC5-6160-9A7E-C716-00EFC9F2E8C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493ECB-84B5-359E-49DA-7E4C01DCC0ED}"/>
              </a:ext>
            </a:extLst>
          </p:cNvPr>
          <p:cNvPicPr>
            <a:picLocks noChangeAspect="1"/>
          </p:cNvPicPr>
          <p:nvPr/>
        </p:nvPicPr>
        <p:blipFill>
          <a:blip r:embed="rId4">
            <a:alphaModFix amt="12000"/>
            <a:grayscl/>
            <a:extLst>
              <a:ext uri="{28A0092B-C50C-407E-A947-70E740481C1C}">
                <a14:useLocalDpi xmlns:a14="http://schemas.microsoft.com/office/drawing/2010/main" val="0"/>
              </a:ext>
            </a:extLst>
          </a:blip>
          <a:srcRect b="5875"/>
          <a:stretch/>
        </p:blipFill>
        <p:spPr>
          <a:xfrm>
            <a:off x="20" y="10"/>
            <a:ext cx="9143980" cy="4454003"/>
          </a:xfrm>
          <a:prstGeom prst="rect">
            <a:avLst/>
          </a:prstGeom>
          <a:effectLst>
            <a:reflection blurRad="38100" stA="55000" endPos="15000" dir="5400000" sy="-100000" algn="bl" rotWithShape="0"/>
          </a:effectLst>
        </p:spPr>
      </p:pic>
      <p:sp>
        <p:nvSpPr>
          <p:cNvPr id="3" name="Slide Number Placeholder 2">
            <a:extLst>
              <a:ext uri="{FF2B5EF4-FFF2-40B4-BE49-F238E27FC236}">
                <a16:creationId xmlns:a16="http://schemas.microsoft.com/office/drawing/2014/main" id="{CCA580FF-1F92-CCF1-D23C-C53C64F54583}"/>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marR="0" lvl="0" indent="0" defTabSz="914400" fontAlgn="auto">
              <a:lnSpc>
                <a:spcPct val="90000"/>
              </a:lnSpc>
              <a:spcBef>
                <a:spcPts val="0"/>
              </a:spcBef>
              <a:spcAft>
                <a:spcPts val="600"/>
              </a:spcAft>
              <a:buClrTx/>
              <a:buSzTx/>
              <a:buFontTx/>
              <a:buNone/>
              <a:tabLst/>
              <a:defRPr/>
            </a:pPr>
            <a:fld id="{6D22F896-40B5-4ADD-8801-0D06FADFA095}" type="slidenum">
              <a:rPr kumimoji="0" lang="en-US" sz="1200" b="0" i="0" u="none" strike="noStrike" cap="none" spc="0" normalizeH="0" baseline="0" noProof="0">
                <a:ln>
                  <a:noFill/>
                </a:ln>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effectLst/>
                <a:uLnTx/>
                <a:uFillTx/>
                <a:latin typeface="+mn-lt"/>
              </a:rPr>
              <a:pPr marR="0" lvl="0" indent="0" defTabSz="914400" fontAlgn="auto">
                <a:lnSpc>
                  <a:spcPct val="90000"/>
                </a:lnSpc>
                <a:spcBef>
                  <a:spcPts val="0"/>
                </a:spcBef>
                <a:spcAft>
                  <a:spcPts val="600"/>
                </a:spcAft>
                <a:buClrTx/>
                <a:buSzTx/>
                <a:buFontTx/>
                <a:buNone/>
                <a:tabLst/>
                <a:defRPr/>
              </a:pPr>
              <a:t>9</a:t>
            </a:fld>
            <a:endParaRPr kumimoji="0" lang="en-US" sz="1200" b="0" i="0" u="none" strike="noStrike" cap="none" spc="0" normalizeH="0" baseline="0" noProof="0">
              <a:ln>
                <a:noFill/>
              </a:ln>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effectLst/>
              <a:uLnTx/>
              <a:uFillTx/>
              <a:latin typeface="+mn-lt"/>
            </a:endParaRPr>
          </a:p>
        </p:txBody>
      </p:sp>
      <p:sp>
        <p:nvSpPr>
          <p:cNvPr id="11" name="Title 1">
            <a:extLst>
              <a:ext uri="{FF2B5EF4-FFF2-40B4-BE49-F238E27FC236}">
                <a16:creationId xmlns:a16="http://schemas.microsoft.com/office/drawing/2014/main" id="{E68057BC-30DB-4190-1B1C-4C0B505E96A2}"/>
              </a:ext>
            </a:extLst>
          </p:cNvPr>
          <p:cNvSpPr txBox="1">
            <a:spLocks/>
          </p:cNvSpPr>
          <p:nvPr/>
        </p:nvSpPr>
        <p:spPr>
          <a:xfrm>
            <a:off x="1143000" y="123968"/>
            <a:ext cx="6858000" cy="565519"/>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algn="ctr" defTabSz="914400">
              <a:spcBef>
                <a:spcPts val="1000"/>
              </a:spcBef>
              <a:spcAft>
                <a:spcPts val="600"/>
              </a:spcAft>
            </a:pPr>
            <a:r>
              <a:rPr lang="en-US" sz="4000" dirty="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effectLst>
                  <a:glow>
                    <a:prstClr val="black"/>
                  </a:glow>
                </a:effectLst>
                <a:latin typeface="+mj-lt"/>
                <a:ea typeface="+mn-ea"/>
                <a:cs typeface="+mn-cs"/>
              </a:rPr>
              <a:t>Managing Conflicts of Interest</a:t>
            </a:r>
          </a:p>
        </p:txBody>
      </p:sp>
      <p:sp>
        <p:nvSpPr>
          <p:cNvPr id="13" name="Title 1">
            <a:extLst>
              <a:ext uri="{FF2B5EF4-FFF2-40B4-BE49-F238E27FC236}">
                <a16:creationId xmlns:a16="http://schemas.microsoft.com/office/drawing/2014/main" id="{9A6C6B89-EB5B-D951-9E80-ABEE423F586C}"/>
              </a:ext>
            </a:extLst>
          </p:cNvPr>
          <p:cNvSpPr txBox="1">
            <a:spLocks/>
          </p:cNvSpPr>
          <p:nvPr/>
        </p:nvSpPr>
        <p:spPr>
          <a:xfrm>
            <a:off x="255955" y="792807"/>
            <a:ext cx="8056772" cy="3661205"/>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pPr>
              <a:spcBef>
                <a:spcPts val="3375"/>
              </a:spcBef>
            </a:pPr>
            <a:r>
              <a:rPr lang="en-GB" sz="2400" b="1" dirty="0">
                <a:solidFill>
                  <a:srgbClr val="FFFF00"/>
                </a:solidFill>
                <a:effectLst/>
                <a:latin typeface="GDS Transport"/>
              </a:rPr>
              <a:t>Identify (financial, loyalty, other benefits)</a:t>
            </a:r>
          </a:p>
          <a:p>
            <a:pPr>
              <a:spcBef>
                <a:spcPts val="3375"/>
              </a:spcBef>
            </a:pPr>
            <a:r>
              <a:rPr lang="en-GB" sz="2400" b="1" dirty="0">
                <a:solidFill>
                  <a:srgbClr val="FFFF00"/>
                </a:solidFill>
                <a:effectLst/>
                <a:latin typeface="GDS Transport"/>
              </a:rPr>
              <a:t>Declare and record conflicts of interest</a:t>
            </a:r>
          </a:p>
          <a:p>
            <a:pPr>
              <a:spcBef>
                <a:spcPts val="2625"/>
              </a:spcBef>
            </a:pPr>
            <a:r>
              <a:rPr lang="en-GB" sz="2400" b="1" dirty="0">
                <a:solidFill>
                  <a:srgbClr val="FFFF00"/>
                </a:solidFill>
                <a:effectLst/>
                <a:latin typeface="GDS Transport"/>
              </a:rPr>
              <a:t>Follow your conflicts of interest policy</a:t>
            </a:r>
          </a:p>
          <a:p>
            <a:pPr>
              <a:spcBef>
                <a:spcPts val="3375"/>
              </a:spcBef>
            </a:pPr>
            <a:r>
              <a:rPr lang="en-GB" sz="2400" b="1" dirty="0">
                <a:solidFill>
                  <a:srgbClr val="FFFF00"/>
                </a:solidFill>
                <a:effectLst/>
                <a:latin typeface="GDS Transport"/>
              </a:rPr>
              <a:t>Consider removing conflicts of interest</a:t>
            </a:r>
          </a:p>
          <a:p>
            <a:pPr>
              <a:spcBef>
                <a:spcPts val="3375"/>
              </a:spcBef>
            </a:pPr>
            <a:endParaRPr lang="en-GB" sz="2400" b="1" dirty="0">
              <a:solidFill>
                <a:srgbClr val="FFFF00"/>
              </a:solidFill>
              <a:effectLst/>
              <a:latin typeface="GDS Transport"/>
            </a:endParaRPr>
          </a:p>
        </p:txBody>
      </p:sp>
    </p:spTree>
    <p:extLst>
      <p:ext uri="{BB962C8B-B14F-4D97-AF65-F5344CB8AC3E}">
        <p14:creationId xmlns:p14="http://schemas.microsoft.com/office/powerpoint/2010/main" val="85830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A153A272737D4ABA6FE8CB33847307" ma:contentTypeVersion="17" ma:contentTypeDescription="Create a new document." ma:contentTypeScope="" ma:versionID="fe3a20fc4b6957a38d1ecd94691e5177">
  <xsd:schema xmlns:xsd="http://www.w3.org/2001/XMLSchema" xmlns:xs="http://www.w3.org/2001/XMLSchema" xmlns:p="http://schemas.microsoft.com/office/2006/metadata/properties" xmlns:ns2="e7b12498-5bef-4fea-b8c1-8ca357f54321" xmlns:ns3="a297fd61-6760-45fc-94db-4e77ca9046e5" targetNamespace="http://schemas.microsoft.com/office/2006/metadata/properties" ma:root="true" ma:fieldsID="2609fc63692be31a536f70b8ec6f1275" ns2:_="" ns3:_="">
    <xsd:import namespace="e7b12498-5bef-4fea-b8c1-8ca357f54321"/>
    <xsd:import namespace="a297fd61-6760-45fc-94db-4e77ca9046e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12498-5bef-4fea-b8c1-8ca357f543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e964f8-25be-4ef8-8e9b-fbf61d831958}" ma:internalName="TaxCatchAll" ma:showField="CatchAllData" ma:web="e7b12498-5bef-4fea-b8c1-8ca357f543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97fd61-6760-45fc-94db-4e77ca9046e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7c7431-7644-4b26-b9e8-dd402be1da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7b12498-5bef-4fea-b8c1-8ca357f54321" xsi:nil="true"/>
    <lcf76f155ced4ddcb4097134ff3c332f xmlns="a297fd61-6760-45fc-94db-4e77ca9046e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0FF8D6-D3BA-49D1-AA5F-1FBB2D16A9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b12498-5bef-4fea-b8c1-8ca357f54321"/>
    <ds:schemaRef ds:uri="a297fd61-6760-45fc-94db-4e77ca904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80316F-16B7-450D-B4E5-FBF3391AD5AB}">
  <ds:schemaRefs>
    <ds:schemaRef ds:uri="http://schemas.microsoft.com/office/2006/documentManagement/types"/>
    <ds:schemaRef ds:uri="http://purl.org/dc/elements/1.1/"/>
    <ds:schemaRef ds:uri="e7b12498-5bef-4fea-b8c1-8ca357f54321"/>
    <ds:schemaRef ds:uri="http://www.w3.org/XML/1998/namespace"/>
    <ds:schemaRef ds:uri="http://purl.org/dc/dcmitype/"/>
    <ds:schemaRef ds:uri="a297fd61-6760-45fc-94db-4e77ca9046e5"/>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4CB8178-EC1E-4269-95C4-3C7561567B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602</TotalTime>
  <Words>5931</Words>
  <Application>Microsoft Office PowerPoint</Application>
  <PresentationFormat>On-screen Show (16:9)</PresentationFormat>
  <Paragraphs>527</Paragraphs>
  <Slides>13</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Aptos</vt:lpstr>
      <vt:lpstr>Aptos Display</vt:lpstr>
      <vt:lpstr>Arial</vt:lpstr>
      <vt:lpstr>Bariol</vt:lpstr>
      <vt:lpstr>Calibri</vt:lpstr>
      <vt:lpstr>Calibri Light</vt:lpstr>
      <vt:lpstr>GDS Transport</vt:lpstr>
      <vt:lpstr>EBA Prayer Focus Slides Arial 16x9 Template</vt:lpstr>
      <vt:lpstr>1_Custom Design</vt:lpstr>
      <vt:lpstr>Custom Design</vt:lpstr>
      <vt:lpstr>Help! I’m a (church) trustee</vt:lpstr>
      <vt:lpstr>Role of trustees</vt:lpstr>
      <vt:lpstr>PowerPoint Presentation</vt:lpstr>
      <vt:lpstr>Role of trustees</vt:lpstr>
      <vt:lpstr>PowerPoint Presentation</vt:lpstr>
      <vt:lpstr>Role of trustees</vt:lpstr>
      <vt:lpstr>PowerPoint Presentation</vt:lpstr>
      <vt:lpstr>Role of trustees</vt:lpstr>
      <vt:lpstr>PowerPoint Presentation</vt:lpstr>
      <vt:lpstr>Role of trustees</vt:lpstr>
      <vt:lpstr>PowerPoint Presentation</vt:lpstr>
      <vt:lpstr>Role of trustees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Andrew Openshaw</cp:lastModifiedBy>
  <cp:revision>12</cp:revision>
  <cp:lastPrinted>2017-08-23T11:19:32Z</cp:lastPrinted>
  <dcterms:created xsi:type="dcterms:W3CDTF">2017-09-11T20:05:50Z</dcterms:created>
  <dcterms:modified xsi:type="dcterms:W3CDTF">2025-02-13T11:19:37Z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0x01010050A153A272737D4ABA6FE8CB33847307</vt:lpwstr>
  </property>
</Properties>
</file>